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882" r:id="rId5"/>
    <p:sldId id="3844" r:id="rId6"/>
    <p:sldId id="3921" r:id="rId7"/>
    <p:sldId id="3892" r:id="rId8"/>
    <p:sldId id="3929" r:id="rId9"/>
    <p:sldId id="3899" r:id="rId10"/>
    <p:sldId id="3848" r:id="rId11"/>
    <p:sldId id="3907" r:id="rId12"/>
    <p:sldId id="3915" r:id="rId13"/>
    <p:sldId id="3930" r:id="rId14"/>
    <p:sldId id="3903" r:id="rId15"/>
    <p:sldId id="3889" r:id="rId16"/>
    <p:sldId id="3940" r:id="rId17"/>
    <p:sldId id="3924" r:id="rId18"/>
    <p:sldId id="3935" r:id="rId19"/>
    <p:sldId id="3926" r:id="rId20"/>
    <p:sldId id="3936" r:id="rId21"/>
    <p:sldId id="3950" r:id="rId22"/>
    <p:sldId id="3949" r:id="rId23"/>
    <p:sldId id="286" r:id="rId24"/>
    <p:sldId id="3918" r:id="rId25"/>
    <p:sldId id="3919" r:id="rId26"/>
    <p:sldId id="294" r:id="rId27"/>
    <p:sldId id="39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katraman G S" initials="VGS" lastIdx="0" clrIdx="0">
    <p:extLst>
      <p:ext uri="{19B8F6BF-5375-455C-9EA6-DF929625EA0E}">
        <p15:presenceInfo xmlns:p15="http://schemas.microsoft.com/office/powerpoint/2012/main" userId="S::venkatraman.gs@subex.com::7e9dd849-951b-44ea-982b-e49f508b98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0D6"/>
    <a:srgbClr val="017EAB"/>
    <a:srgbClr val="015F81"/>
    <a:srgbClr val="595959"/>
    <a:srgbClr val="64A570"/>
    <a:srgbClr val="409C8E"/>
    <a:srgbClr val="1396A4"/>
    <a:srgbClr val="008FBC"/>
    <a:srgbClr val="46AC9D"/>
    <a:srgbClr val="75AA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5071" autoAdjust="0"/>
  </p:normalViewPr>
  <p:slideViewPr>
    <p:cSldViewPr snapToGrid="0">
      <p:cViewPr varScale="1">
        <p:scale>
          <a:sx n="81" d="100"/>
          <a:sy n="81" d="100"/>
        </p:scale>
        <p:origin x="7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20" b="1" i="0" u="none" strike="noStrike" kern="1200" baseline="0">
              <a:solidFill>
                <a:schemeClr val="tx1">
                  <a:lumMod val="50000"/>
                </a:schemeClr>
              </a:solidFill>
              <a:latin typeface="Open Sans" panose="020B0606030504020204"/>
              <a:ea typeface="+mn-ea"/>
              <a:cs typeface="+mn-cs"/>
            </a:defRPr>
          </a:pPr>
          <a:endParaRPr lang="en-US"/>
        </a:p>
      </c:txPr>
    </c:title>
    <c:autoTitleDeleted val="0"/>
    <c:plotArea>
      <c:layout>
        <c:manualLayout>
          <c:layoutTarget val="inner"/>
          <c:xMode val="edge"/>
          <c:yMode val="edge"/>
          <c:x val="0.12066069004887313"/>
          <c:y val="0.17345763389288568"/>
          <c:w val="0.83865054261398386"/>
          <c:h val="0.64487222222222218"/>
        </c:manualLayout>
      </c:layout>
      <c:barChart>
        <c:barDir val="col"/>
        <c:grouping val="clustered"/>
        <c:varyColors val="0"/>
        <c:ser>
          <c:idx val="0"/>
          <c:order val="0"/>
          <c:tx>
            <c:strRef>
              <c:f>Sheet1!$B$1</c:f>
              <c:strCache>
                <c:ptCount val="1"/>
                <c:pt idx="0">
                  <c:v>Revenue </c:v>
                </c:pt>
              </c:strCache>
            </c:strRef>
          </c:tx>
          <c:spPr>
            <a:solidFill>
              <a:srgbClr val="02A0D6"/>
            </a:solidFill>
            <a:ln>
              <a:noFill/>
            </a:ln>
            <a:effectLst/>
          </c:spPr>
          <c:invertIfNegative val="0"/>
          <c:dLbls>
            <c:spPr>
              <a:noFill/>
              <a:ln>
                <a:noFill/>
              </a:ln>
              <a:effectLst/>
            </c:spPr>
            <c:txPr>
              <a:bodyPr rot="0" spcFirstLastPara="1" vertOverflow="ellipsis" vert="horz" wrap="square" anchor="ctr" anchorCtr="1"/>
              <a:lstStyle/>
              <a:p>
                <a:pPr>
                  <a:defRPr sz="1350" b="0" i="0" u="none" strike="noStrike" kern="1200" baseline="0">
                    <a:solidFill>
                      <a:schemeClr val="bg1"/>
                    </a:solidFill>
                    <a:latin typeface="Open Sans" panose="020B0606030504020204"/>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Q4FY19</c:v>
                </c:pt>
                <c:pt idx="1">
                  <c:v>Q3FY20</c:v>
                </c:pt>
                <c:pt idx="2">
                  <c:v>Q4FY20</c:v>
                </c:pt>
              </c:strCache>
            </c:strRef>
          </c:cat>
          <c:val>
            <c:numRef>
              <c:f>Sheet1!$B$2:$B$4</c:f>
              <c:numCache>
                <c:formatCode>_ * #,##0_ ;_ * \-#,##0_ ;_ * "-"??_ ;_ @_ </c:formatCode>
                <c:ptCount val="3"/>
                <c:pt idx="0">
                  <c:v>1018.7</c:v>
                </c:pt>
                <c:pt idx="1">
                  <c:v>960.9</c:v>
                </c:pt>
                <c:pt idx="2">
                  <c:v>1042.7</c:v>
                </c:pt>
              </c:numCache>
            </c:numRef>
          </c:val>
          <c:extLst>
            <c:ext xmlns:c16="http://schemas.microsoft.com/office/drawing/2014/chart" uri="{C3380CC4-5D6E-409C-BE32-E72D297353CC}">
              <c16:uniqueId val="{00000000-38F1-41EF-86D3-161E2D9FABDC}"/>
            </c:ext>
          </c:extLst>
        </c:ser>
        <c:dLbls>
          <c:dLblPos val="inBase"/>
          <c:showLegendKey val="0"/>
          <c:showVal val="1"/>
          <c:showCatName val="0"/>
          <c:showSerName val="0"/>
          <c:showPercent val="0"/>
          <c:showBubbleSize val="0"/>
        </c:dLbls>
        <c:gapWidth val="75"/>
        <c:overlap val="-25"/>
        <c:axId val="257458560"/>
        <c:axId val="257460096"/>
      </c:barChart>
      <c:catAx>
        <c:axId val="257458560"/>
        <c:scaling>
          <c:orientation val="minMax"/>
        </c:scaling>
        <c:delete val="0"/>
        <c:axPos val="b"/>
        <c:numFmt formatCode="General" sourceLinked="0"/>
        <c:majorTickMark val="none"/>
        <c:minorTickMark val="none"/>
        <c:tickLblPos val="nextTo"/>
        <c:spPr>
          <a:noFill/>
          <a:ln w="3175" cap="flat" cmpd="sng" algn="ctr">
            <a:solidFill>
              <a:srgbClr val="02A0D6"/>
            </a:solid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60096"/>
        <c:crosses val="autoZero"/>
        <c:auto val="1"/>
        <c:lblAlgn val="ctr"/>
        <c:lblOffset val="100"/>
        <c:noMultiLvlLbl val="0"/>
      </c:catAx>
      <c:valAx>
        <c:axId val="257460096"/>
        <c:scaling>
          <c:orientation val="minMax"/>
        </c:scaling>
        <c:delete val="0"/>
        <c:axPos val="l"/>
        <c:title>
          <c:tx>
            <c:rich>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r>
                  <a:rPr lang="en-IN" b="0"/>
                  <a:t>In Rs Million</a:t>
                </a:r>
              </a:p>
            </c:rich>
          </c:tx>
          <c:overlay val="0"/>
          <c:spPr>
            <a:noFill/>
            <a:ln>
              <a:noFill/>
            </a:ln>
            <a:effectLst/>
          </c:spPr>
          <c:txPr>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title>
        <c:numFmt formatCode="_ * #,##0_ ;_ * \-#,##0_ ;_ * &quot;-&quot;??_ ;_ @_ " sourceLinked="1"/>
        <c:majorTickMark val="none"/>
        <c:minorTickMark val="none"/>
        <c:tickLblPos val="none"/>
        <c:spPr>
          <a:noFill/>
          <a:ln w="3175" cap="flat" cmpd="sng" algn="ctr">
            <a:no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58560"/>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350">
          <a:solidFill>
            <a:schemeClr val="tx1">
              <a:lumMod val="50000"/>
            </a:schemeClr>
          </a:solidFill>
          <a:latin typeface="Open Sans" panose="020B060603050402020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20" b="1" i="0" u="none" strike="noStrike" kern="1200" baseline="0">
              <a:solidFill>
                <a:schemeClr val="tx1">
                  <a:lumMod val="50000"/>
                </a:schemeClr>
              </a:solidFill>
              <a:latin typeface="Open Sans" panose="020B0606030504020204"/>
              <a:ea typeface="+mn-ea"/>
              <a:cs typeface="+mn-cs"/>
            </a:defRPr>
          </a:pPr>
          <a:endParaRPr lang="en-US"/>
        </a:p>
      </c:txPr>
    </c:title>
    <c:autoTitleDeleted val="0"/>
    <c:plotArea>
      <c:layout>
        <c:manualLayout>
          <c:layoutTarget val="inner"/>
          <c:xMode val="edge"/>
          <c:yMode val="edge"/>
          <c:x val="0.12066065490547073"/>
          <c:y val="0.10747042366107114"/>
          <c:w val="0.83865058960831906"/>
          <c:h val="0.70059872102318144"/>
        </c:manualLayout>
      </c:layout>
      <c:barChart>
        <c:barDir val="col"/>
        <c:grouping val="clustered"/>
        <c:varyColors val="0"/>
        <c:ser>
          <c:idx val="0"/>
          <c:order val="0"/>
          <c:tx>
            <c:strRef>
              <c:f>Sheet1!$B$1</c:f>
              <c:strCache>
                <c:ptCount val="1"/>
                <c:pt idx="0">
                  <c:v>EBITDA</c:v>
                </c:pt>
              </c:strCache>
            </c:strRef>
          </c:tx>
          <c:spPr>
            <a:solidFill>
              <a:srgbClr val="02A0D6"/>
            </a:solidFill>
            <a:ln>
              <a:noFill/>
            </a:ln>
            <a:effectLst/>
          </c:spPr>
          <c:invertIfNegative val="0"/>
          <c:dLbls>
            <c:spPr>
              <a:noFill/>
              <a:ln>
                <a:noFill/>
              </a:ln>
              <a:effectLst/>
            </c:spPr>
            <c:txPr>
              <a:bodyPr rot="0" spcFirstLastPara="1" vertOverflow="ellipsis" vert="horz" wrap="square" anchor="ctr" anchorCtr="1"/>
              <a:lstStyle/>
              <a:p>
                <a:pPr>
                  <a:defRPr sz="1350" b="0" i="0" u="none" strike="noStrike" kern="1200" baseline="0">
                    <a:solidFill>
                      <a:schemeClr val="bg1"/>
                    </a:solidFill>
                    <a:latin typeface="Open Sans" panose="020B0606030504020204"/>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Q4FY19</c:v>
                </c:pt>
                <c:pt idx="1">
                  <c:v>Q3FY20</c:v>
                </c:pt>
                <c:pt idx="2">
                  <c:v>Q4FY20</c:v>
                </c:pt>
              </c:strCache>
            </c:strRef>
          </c:cat>
          <c:val>
            <c:numRef>
              <c:f>Sheet1!$B$2:$B$4</c:f>
              <c:numCache>
                <c:formatCode>_ * #,##0_ ;_ * \-#,##0_ ;_ * "-"??_ ;_ @_ </c:formatCode>
                <c:ptCount val="3"/>
                <c:pt idx="0">
                  <c:v>269.40000000000003</c:v>
                </c:pt>
                <c:pt idx="1">
                  <c:v>230.3</c:v>
                </c:pt>
                <c:pt idx="2">
                  <c:v>299.8</c:v>
                </c:pt>
              </c:numCache>
            </c:numRef>
          </c:val>
          <c:extLst>
            <c:ext xmlns:c16="http://schemas.microsoft.com/office/drawing/2014/chart" uri="{C3380CC4-5D6E-409C-BE32-E72D297353CC}">
              <c16:uniqueId val="{00000000-B36A-45C5-940B-64F8CBA62235}"/>
            </c:ext>
          </c:extLst>
        </c:ser>
        <c:dLbls>
          <c:dLblPos val="inBase"/>
          <c:showLegendKey val="0"/>
          <c:showVal val="1"/>
          <c:showCatName val="0"/>
          <c:showSerName val="0"/>
          <c:showPercent val="0"/>
          <c:showBubbleSize val="0"/>
        </c:dLbls>
        <c:gapWidth val="75"/>
        <c:overlap val="-25"/>
        <c:axId val="257458560"/>
        <c:axId val="257460096"/>
      </c:barChart>
      <c:lineChart>
        <c:grouping val="standard"/>
        <c:varyColors val="0"/>
        <c:ser>
          <c:idx val="1"/>
          <c:order val="1"/>
          <c:tx>
            <c:strRef>
              <c:f>Sheet1!$C$1</c:f>
              <c:strCache>
                <c:ptCount val="1"/>
                <c:pt idx="0">
                  <c:v>EBITDA Margin</c:v>
                </c:pt>
              </c:strCache>
            </c:strRef>
          </c:tx>
          <c:spPr>
            <a:ln w="28575" cap="rnd" cmpd="sng" algn="ctr">
              <a:solidFill>
                <a:srgbClr val="FFC000"/>
              </a:solidFill>
              <a:prstDash val="solid"/>
              <a:round/>
            </a:ln>
            <a:effectLst/>
          </c:spPr>
          <c:marker>
            <c:symbol val="none"/>
          </c:marker>
          <c:dLbls>
            <c:dLbl>
              <c:idx val="2"/>
              <c:layout>
                <c:manualLayout>
                  <c:x val="-9.9448495370370371E-2"/>
                  <c:y val="0.109134325396825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34-4B8D-8091-478A4B8F4424}"/>
                </c:ext>
              </c:extLst>
            </c:dLbl>
            <c:spPr>
              <a:noFill/>
              <a:ln>
                <a:noFill/>
              </a:ln>
              <a:effectLst/>
            </c:spPr>
            <c:txPr>
              <a:bodyPr rot="0" spcFirstLastPara="1" vertOverflow="ellipsis" vert="horz" wrap="square" anchor="ctr" anchorCtr="1"/>
              <a:lstStyle/>
              <a:p>
                <a:pPr>
                  <a:defRPr sz="1350" b="0" i="0" u="none" strike="noStrike" kern="1200" baseline="0">
                    <a:solidFill>
                      <a:schemeClr val="bg1"/>
                    </a:solidFill>
                    <a:latin typeface="Open Sans" panose="020B0606030504020204"/>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Q4FY19</c:v>
                </c:pt>
                <c:pt idx="1">
                  <c:v>Q3FY20</c:v>
                </c:pt>
                <c:pt idx="2">
                  <c:v>Q4FY20</c:v>
                </c:pt>
              </c:strCache>
            </c:strRef>
          </c:cat>
          <c:val>
            <c:numRef>
              <c:f>Sheet1!$C$2:$C$4</c:f>
              <c:numCache>
                <c:formatCode>0.0%</c:formatCode>
                <c:ptCount val="3"/>
                <c:pt idx="0">
                  <c:v>0.26445469716305098</c:v>
                </c:pt>
                <c:pt idx="1">
                  <c:v>0.24</c:v>
                </c:pt>
                <c:pt idx="2">
                  <c:v>0.28799999999999998</c:v>
                </c:pt>
              </c:numCache>
            </c:numRef>
          </c:val>
          <c:smooth val="0"/>
          <c:extLst>
            <c:ext xmlns:c16="http://schemas.microsoft.com/office/drawing/2014/chart" uri="{C3380CC4-5D6E-409C-BE32-E72D297353CC}">
              <c16:uniqueId val="{00000003-B36A-45C5-940B-64F8CBA62235}"/>
            </c:ext>
          </c:extLst>
        </c:ser>
        <c:dLbls>
          <c:showLegendKey val="0"/>
          <c:showVal val="1"/>
          <c:showCatName val="0"/>
          <c:showSerName val="0"/>
          <c:showPercent val="0"/>
          <c:showBubbleSize val="0"/>
        </c:dLbls>
        <c:marker val="1"/>
        <c:smooth val="0"/>
        <c:axId val="257467520"/>
        <c:axId val="257461632"/>
      </c:lineChart>
      <c:catAx>
        <c:axId val="257458560"/>
        <c:scaling>
          <c:orientation val="minMax"/>
        </c:scaling>
        <c:delete val="0"/>
        <c:axPos val="b"/>
        <c:numFmt formatCode="General" sourceLinked="0"/>
        <c:majorTickMark val="none"/>
        <c:minorTickMark val="none"/>
        <c:tickLblPos val="nextTo"/>
        <c:spPr>
          <a:noFill/>
          <a:ln w="3175" cap="flat" cmpd="sng" algn="ctr">
            <a:solidFill>
              <a:srgbClr val="02A0D6"/>
            </a:solid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60096"/>
        <c:crosses val="autoZero"/>
        <c:auto val="1"/>
        <c:lblAlgn val="ctr"/>
        <c:lblOffset val="100"/>
        <c:noMultiLvlLbl val="0"/>
      </c:catAx>
      <c:valAx>
        <c:axId val="257460096"/>
        <c:scaling>
          <c:orientation val="minMax"/>
        </c:scaling>
        <c:delete val="0"/>
        <c:axPos val="l"/>
        <c:title>
          <c:tx>
            <c:rich>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r>
                  <a:rPr lang="en-IN" b="0"/>
                  <a:t>In Rs Million</a:t>
                </a:r>
              </a:p>
            </c:rich>
          </c:tx>
          <c:overlay val="0"/>
          <c:spPr>
            <a:noFill/>
            <a:ln>
              <a:noFill/>
            </a:ln>
            <a:effectLst/>
          </c:spPr>
          <c:txPr>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title>
        <c:numFmt formatCode="_ * #,##0_ ;_ * \-#,##0_ ;_ * &quot;-&quot;??_ ;_ @_ " sourceLinked="1"/>
        <c:majorTickMark val="none"/>
        <c:minorTickMark val="none"/>
        <c:tickLblPos val="none"/>
        <c:spPr>
          <a:noFill/>
          <a:ln w="3175" cap="flat" cmpd="sng" algn="ctr">
            <a:no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58560"/>
        <c:crosses val="autoZero"/>
        <c:crossBetween val="between"/>
      </c:valAx>
      <c:valAx>
        <c:axId val="257461632"/>
        <c:scaling>
          <c:orientation val="minMax"/>
        </c:scaling>
        <c:delete val="0"/>
        <c:axPos val="r"/>
        <c:numFmt formatCode="0%" sourceLinked="0"/>
        <c:majorTickMark val="out"/>
        <c:minorTickMark val="none"/>
        <c:tickLblPos val="none"/>
        <c:spPr>
          <a:noFill/>
          <a:ln w="9525" cap="flat" cmpd="sng" algn="ctr">
            <a:no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67520"/>
        <c:crosses val="max"/>
        <c:crossBetween val="between"/>
      </c:valAx>
      <c:catAx>
        <c:axId val="257467520"/>
        <c:scaling>
          <c:orientation val="minMax"/>
        </c:scaling>
        <c:delete val="1"/>
        <c:axPos val="b"/>
        <c:numFmt formatCode="General" sourceLinked="1"/>
        <c:majorTickMark val="out"/>
        <c:minorTickMark val="none"/>
        <c:tickLblPos val="none"/>
        <c:crossAx val="257461632"/>
        <c:crosses val="autoZero"/>
        <c:auto val="1"/>
        <c:lblAlgn val="ctr"/>
        <c:lblOffset val="100"/>
        <c:noMultiLvlLbl val="0"/>
      </c:catAx>
      <c:spPr>
        <a:noFill/>
        <a:ln w="25400">
          <a:noFill/>
        </a:ln>
        <a:effectLst/>
      </c:spPr>
    </c:plotArea>
    <c:legend>
      <c:legendPos val="b"/>
      <c:layout>
        <c:manualLayout>
          <c:xMode val="edge"/>
          <c:yMode val="edge"/>
          <c:x val="8.7248400337742879E-2"/>
          <c:y val="0.89991826538768982"/>
          <c:w val="0.82010011574074071"/>
          <c:h val="6.1569246031746031E-2"/>
        </c:manualLayout>
      </c:layout>
      <c:overlay val="0"/>
      <c:spPr>
        <a:noFill/>
        <a:ln>
          <a:noFill/>
        </a:ln>
        <a:effectLst/>
      </c:spPr>
      <c:txPr>
        <a:bodyPr rot="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350">
          <a:solidFill>
            <a:schemeClr val="tx1">
              <a:lumMod val="50000"/>
            </a:schemeClr>
          </a:solidFill>
          <a:latin typeface="Open Sans" panose="020B060603050402020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7094907407407"/>
          <c:y val="0.10670277777777777"/>
          <c:w val="0.83970659722222218"/>
          <c:h val="0.71029682539682526"/>
        </c:manualLayout>
      </c:layout>
      <c:barChart>
        <c:barDir val="col"/>
        <c:grouping val="clustered"/>
        <c:varyColors val="0"/>
        <c:ser>
          <c:idx val="0"/>
          <c:order val="0"/>
          <c:tx>
            <c:strRef>
              <c:f>Sheet1!$B$1</c:f>
              <c:strCache>
                <c:ptCount val="1"/>
                <c:pt idx="0">
                  <c:v>Profit Before Tax &amp; Exceptional Item</c:v>
                </c:pt>
              </c:strCache>
            </c:strRef>
          </c:tx>
          <c:spPr>
            <a:solidFill>
              <a:srgbClr val="02A0D6"/>
            </a:solidFill>
            <a:ln>
              <a:noFill/>
            </a:ln>
            <a:effectLst/>
          </c:spPr>
          <c:invertIfNegative val="0"/>
          <c:dLbls>
            <c:spPr>
              <a:noFill/>
              <a:ln>
                <a:noFill/>
              </a:ln>
              <a:effectLst/>
            </c:spPr>
            <c:txPr>
              <a:bodyPr rot="0" spcFirstLastPara="1" vertOverflow="ellipsis" vert="horz" wrap="square" anchor="ctr" anchorCtr="1"/>
              <a:lstStyle/>
              <a:p>
                <a:pPr>
                  <a:defRPr sz="1350" b="0" i="0" u="none" strike="noStrike" kern="1200" baseline="0">
                    <a:solidFill>
                      <a:schemeClr val="bg1"/>
                    </a:solidFill>
                    <a:latin typeface="Open Sans" panose="020B0606030504020204"/>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Q4FY19</c:v>
                </c:pt>
                <c:pt idx="1">
                  <c:v>Q3FY20</c:v>
                </c:pt>
                <c:pt idx="2">
                  <c:v>Q4FY20</c:v>
                </c:pt>
              </c:strCache>
            </c:strRef>
          </c:cat>
          <c:val>
            <c:numRef>
              <c:f>Sheet1!$B$2:$B$4</c:f>
              <c:numCache>
                <c:formatCode>_ * #,##0_ ;_ * \-#,##0_ ;_ * "-"??_ ;_ @_ </c:formatCode>
                <c:ptCount val="3"/>
                <c:pt idx="0">
                  <c:v>203</c:v>
                </c:pt>
                <c:pt idx="1">
                  <c:v>134.30000000000001</c:v>
                </c:pt>
                <c:pt idx="2">
                  <c:v>365</c:v>
                </c:pt>
              </c:numCache>
            </c:numRef>
          </c:val>
          <c:extLst>
            <c:ext xmlns:c16="http://schemas.microsoft.com/office/drawing/2014/chart" uri="{C3380CC4-5D6E-409C-BE32-E72D297353CC}">
              <c16:uniqueId val="{00000000-018D-48A4-9A83-8412D6691697}"/>
            </c:ext>
          </c:extLst>
        </c:ser>
        <c:dLbls>
          <c:dLblPos val="inBase"/>
          <c:showLegendKey val="0"/>
          <c:showVal val="1"/>
          <c:showCatName val="0"/>
          <c:showSerName val="0"/>
          <c:showPercent val="0"/>
          <c:showBubbleSize val="0"/>
        </c:dLbls>
        <c:gapWidth val="75"/>
        <c:overlap val="-25"/>
        <c:axId val="257458560"/>
        <c:axId val="257460096"/>
      </c:barChart>
      <c:lineChart>
        <c:grouping val="standard"/>
        <c:varyColors val="0"/>
        <c:ser>
          <c:idx val="1"/>
          <c:order val="1"/>
          <c:tx>
            <c:strRef>
              <c:f>Sheet1!$C$1</c:f>
              <c:strCache>
                <c:ptCount val="1"/>
                <c:pt idx="0">
                  <c:v>Margin %</c:v>
                </c:pt>
              </c:strCache>
            </c:strRef>
          </c:tx>
          <c:spPr>
            <a:ln w="28575" cap="rnd" cmpd="sng" algn="ctr">
              <a:solidFill>
                <a:srgbClr val="FFC000"/>
              </a:solidFill>
              <a:prstDash val="solid"/>
              <a:round/>
            </a:ln>
            <a:effectLst/>
          </c:spPr>
          <c:marker>
            <c:symbol val="none"/>
          </c:marker>
          <c:dLbls>
            <c:dLbl>
              <c:idx val="2"/>
              <c:layout>
                <c:manualLayout>
                  <c:x val="-7.4814999441345578E-2"/>
                  <c:y val="0.11795376984126979"/>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21148306990628929"/>
                      <c:h val="5.6998809523809521E-2"/>
                    </c:manualLayout>
                  </c15:layout>
                </c:ext>
                <c:ext xmlns:c16="http://schemas.microsoft.com/office/drawing/2014/chart" uri="{C3380CC4-5D6E-409C-BE32-E72D297353CC}">
                  <c16:uniqueId val="{00000000-47DA-475A-9BFA-DAD8721206D5}"/>
                </c:ext>
              </c:extLst>
            </c:dLbl>
            <c:spPr>
              <a:noFill/>
              <a:ln>
                <a:noFill/>
              </a:ln>
              <a:effectLst/>
            </c:spPr>
            <c:txPr>
              <a:bodyPr rot="0" spcFirstLastPara="1" vertOverflow="ellipsis" vert="horz" wrap="square" anchor="ctr" anchorCtr="1"/>
              <a:lstStyle/>
              <a:p>
                <a:pPr>
                  <a:defRPr sz="1350" b="0" i="0" u="none" strike="noStrike" kern="1200" baseline="0">
                    <a:solidFill>
                      <a:schemeClr val="bg1"/>
                    </a:solidFill>
                    <a:latin typeface="Open Sans" panose="020B0606030504020204"/>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Q4FY19</c:v>
                </c:pt>
                <c:pt idx="1">
                  <c:v>Q3FY20</c:v>
                </c:pt>
                <c:pt idx="2">
                  <c:v>Q4FY20</c:v>
                </c:pt>
              </c:strCache>
            </c:strRef>
          </c:cat>
          <c:val>
            <c:numRef>
              <c:f>Sheet1!$C$2:$C$4</c:f>
              <c:numCache>
                <c:formatCode>0.0%</c:formatCode>
                <c:ptCount val="3"/>
                <c:pt idx="0">
                  <c:v>0.19927358397958181</c:v>
                </c:pt>
                <c:pt idx="1">
                  <c:v>0.14000000000000001</c:v>
                </c:pt>
                <c:pt idx="2">
                  <c:v>0.35</c:v>
                </c:pt>
              </c:numCache>
            </c:numRef>
          </c:val>
          <c:smooth val="0"/>
          <c:extLst>
            <c:ext xmlns:c16="http://schemas.microsoft.com/office/drawing/2014/chart" uri="{C3380CC4-5D6E-409C-BE32-E72D297353CC}">
              <c16:uniqueId val="{00000003-018D-48A4-9A83-8412D6691697}"/>
            </c:ext>
          </c:extLst>
        </c:ser>
        <c:dLbls>
          <c:showLegendKey val="0"/>
          <c:showVal val="1"/>
          <c:showCatName val="0"/>
          <c:showSerName val="0"/>
          <c:showPercent val="0"/>
          <c:showBubbleSize val="0"/>
        </c:dLbls>
        <c:marker val="1"/>
        <c:smooth val="0"/>
        <c:axId val="257467520"/>
        <c:axId val="257461632"/>
      </c:lineChart>
      <c:catAx>
        <c:axId val="257458560"/>
        <c:scaling>
          <c:orientation val="minMax"/>
        </c:scaling>
        <c:delete val="0"/>
        <c:axPos val="b"/>
        <c:numFmt formatCode="General" sourceLinked="0"/>
        <c:majorTickMark val="none"/>
        <c:minorTickMark val="none"/>
        <c:tickLblPos val="nextTo"/>
        <c:spPr>
          <a:noFill/>
          <a:ln w="3175" cap="flat" cmpd="sng" algn="ctr">
            <a:solidFill>
              <a:srgbClr val="02A0D6"/>
            </a:solid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60096"/>
        <c:crosses val="autoZero"/>
        <c:auto val="1"/>
        <c:lblAlgn val="ctr"/>
        <c:lblOffset val="100"/>
        <c:noMultiLvlLbl val="0"/>
      </c:catAx>
      <c:valAx>
        <c:axId val="257460096"/>
        <c:scaling>
          <c:orientation val="minMax"/>
        </c:scaling>
        <c:delete val="0"/>
        <c:axPos val="l"/>
        <c:title>
          <c:tx>
            <c:rich>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r>
                  <a:rPr lang="en-IN"/>
                  <a:t>In Rs Million</a:t>
                </a:r>
              </a:p>
            </c:rich>
          </c:tx>
          <c:overlay val="0"/>
          <c:spPr>
            <a:noFill/>
            <a:ln>
              <a:noFill/>
            </a:ln>
            <a:effectLst/>
          </c:spPr>
          <c:txPr>
            <a:bodyPr rot="-54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title>
        <c:numFmt formatCode="_ * #,##0_ ;_ * \-#,##0_ ;_ * &quot;-&quot;??_ ;_ @_ " sourceLinked="1"/>
        <c:majorTickMark val="none"/>
        <c:minorTickMark val="none"/>
        <c:tickLblPos val="none"/>
        <c:spPr>
          <a:noFill/>
          <a:ln w="3175" cap="flat" cmpd="sng" algn="ctr">
            <a:no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58560"/>
        <c:crosses val="autoZero"/>
        <c:crossBetween val="between"/>
      </c:valAx>
      <c:valAx>
        <c:axId val="257461632"/>
        <c:scaling>
          <c:orientation val="minMax"/>
        </c:scaling>
        <c:delete val="0"/>
        <c:axPos val="r"/>
        <c:numFmt formatCode="0%" sourceLinked="0"/>
        <c:majorTickMark val="out"/>
        <c:minorTickMark val="none"/>
        <c:tickLblPos val="none"/>
        <c:spPr>
          <a:noFill/>
          <a:ln w="9525" cap="flat" cmpd="sng" algn="ctr">
            <a:noFill/>
            <a:prstDash val="solid"/>
            <a:round/>
          </a:ln>
          <a:effectLst/>
        </c:spPr>
        <c:txPr>
          <a:bodyPr rot="-6000000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crossAx val="257467520"/>
        <c:crosses val="max"/>
        <c:crossBetween val="between"/>
      </c:valAx>
      <c:catAx>
        <c:axId val="257467520"/>
        <c:scaling>
          <c:orientation val="minMax"/>
        </c:scaling>
        <c:delete val="1"/>
        <c:axPos val="b"/>
        <c:numFmt formatCode="General" sourceLinked="1"/>
        <c:majorTickMark val="out"/>
        <c:minorTickMark val="none"/>
        <c:tickLblPos val="none"/>
        <c:crossAx val="257461632"/>
        <c:crosses val="autoZero"/>
        <c:auto val="1"/>
        <c:lblAlgn val="ctr"/>
        <c:lblOffset val="100"/>
        <c:noMultiLvlLbl val="0"/>
      </c:catAx>
      <c:spPr>
        <a:noFill/>
        <a:ln w="25400">
          <a:noFill/>
        </a:ln>
        <a:effectLst/>
      </c:spPr>
    </c:plotArea>
    <c:legend>
      <c:legendPos val="b"/>
      <c:layout>
        <c:manualLayout>
          <c:xMode val="edge"/>
          <c:yMode val="edge"/>
          <c:x val="5.3058449074074084E-3"/>
          <c:y val="0.90315297619047619"/>
          <c:w val="0.99469415509259262"/>
          <c:h val="6.1569246031746031E-2"/>
        </c:manualLayout>
      </c:layout>
      <c:overlay val="0"/>
      <c:spPr>
        <a:noFill/>
        <a:ln>
          <a:noFill/>
        </a:ln>
        <a:effectLst/>
      </c:spPr>
      <c:txPr>
        <a:bodyPr rot="0" spcFirstLastPara="1" vertOverflow="ellipsis" vert="horz" wrap="square" anchor="ctr" anchorCtr="1"/>
        <a:lstStyle/>
        <a:p>
          <a:pPr>
            <a:defRPr sz="1350" b="0" i="0" u="none" strike="noStrike" kern="1200" baseline="0">
              <a:solidFill>
                <a:schemeClr val="tx1">
                  <a:lumMod val="50000"/>
                </a:schemeClr>
              </a:solidFill>
              <a:latin typeface="Open Sans" panose="020B0606030504020204"/>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350" b="0">
          <a:solidFill>
            <a:schemeClr val="tx1">
              <a:lumMod val="50000"/>
            </a:schemeClr>
          </a:solidFill>
          <a:latin typeface="Open Sans" panose="020B060603050402020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45761645807828E-2"/>
          <c:y val="0.12049904768703501"/>
          <c:w val="0.94550847670838434"/>
          <c:h val="0.65620839096357764"/>
        </c:manualLayout>
      </c:layout>
      <c:barChart>
        <c:barDir val="col"/>
        <c:grouping val="stacked"/>
        <c:varyColors val="0"/>
        <c:ser>
          <c:idx val="0"/>
          <c:order val="0"/>
          <c:tx>
            <c:strRef>
              <c:f>Sheet1!$B$1</c:f>
              <c:strCache>
                <c:ptCount val="1"/>
                <c:pt idx="0">
                  <c:v>Implementation, Customisation, License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Sheet1!$B$2:$B$4</c:f>
              <c:numCache>
                <c:formatCode>0%</c:formatCode>
                <c:ptCount val="3"/>
                <c:pt idx="0">
                  <c:v>0.44</c:v>
                </c:pt>
                <c:pt idx="1">
                  <c:v>0.4</c:v>
                </c:pt>
                <c:pt idx="2">
                  <c:v>0.36</c:v>
                </c:pt>
              </c:numCache>
            </c:numRef>
          </c:val>
          <c:extLst>
            <c:ext xmlns:c16="http://schemas.microsoft.com/office/drawing/2014/chart" uri="{C3380CC4-5D6E-409C-BE32-E72D297353CC}">
              <c16:uniqueId val="{00000000-500B-4C53-97C1-F57035D1E0CA}"/>
            </c:ext>
          </c:extLst>
        </c:ser>
        <c:ser>
          <c:idx val="1"/>
          <c:order val="1"/>
          <c:tx>
            <c:strRef>
              <c:f>Sheet1!$C$1</c:f>
              <c:strCache>
                <c:ptCount val="1"/>
                <c:pt idx="0">
                  <c:v>Support Services &amp; Others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Sheet1!$C$2:$C$4</c:f>
              <c:numCache>
                <c:formatCode>0%</c:formatCode>
                <c:ptCount val="3"/>
                <c:pt idx="0">
                  <c:v>0.26</c:v>
                </c:pt>
                <c:pt idx="1">
                  <c:v>0.31</c:v>
                </c:pt>
                <c:pt idx="2">
                  <c:v>0.35</c:v>
                </c:pt>
              </c:numCache>
            </c:numRef>
          </c:val>
          <c:extLst>
            <c:ext xmlns:c16="http://schemas.microsoft.com/office/drawing/2014/chart" uri="{C3380CC4-5D6E-409C-BE32-E72D297353CC}">
              <c16:uniqueId val="{00000001-500B-4C53-97C1-F57035D1E0CA}"/>
            </c:ext>
          </c:extLst>
        </c:ser>
        <c:ser>
          <c:idx val="2"/>
          <c:order val="2"/>
          <c:tx>
            <c:strRef>
              <c:f>Sheet1!$D$1</c:f>
              <c:strCache>
                <c:ptCount val="1"/>
                <c:pt idx="0">
                  <c:v>Managed Services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Sheet1!$D$2:$D$4</c:f>
              <c:numCache>
                <c:formatCode>0%</c:formatCode>
                <c:ptCount val="3"/>
                <c:pt idx="0">
                  <c:v>0.3</c:v>
                </c:pt>
                <c:pt idx="1">
                  <c:v>0.28999999999999998</c:v>
                </c:pt>
                <c:pt idx="2">
                  <c:v>0.28999999999999998</c:v>
                </c:pt>
              </c:numCache>
            </c:numRef>
          </c:val>
          <c:extLst>
            <c:ext xmlns:c16="http://schemas.microsoft.com/office/drawing/2014/chart" uri="{C3380CC4-5D6E-409C-BE32-E72D297353CC}">
              <c16:uniqueId val="{00000002-500B-4C53-97C1-F57035D1E0CA}"/>
            </c:ext>
          </c:extLst>
        </c:ser>
        <c:dLbls>
          <c:showLegendKey val="0"/>
          <c:showVal val="1"/>
          <c:showCatName val="0"/>
          <c:showSerName val="0"/>
          <c:showPercent val="0"/>
          <c:showBubbleSize val="0"/>
        </c:dLbls>
        <c:gapWidth val="150"/>
        <c:overlap val="100"/>
        <c:axId val="409363504"/>
        <c:axId val="409358584"/>
      </c:barChart>
      <c:catAx>
        <c:axId val="409363504"/>
        <c:scaling>
          <c:orientation val="minMax"/>
        </c:scaling>
        <c:delete val="0"/>
        <c:axPos val="b"/>
        <c:numFmt formatCode="General" sourceLinked="1"/>
        <c:majorTickMark val="none"/>
        <c:minorTickMark val="none"/>
        <c:tickLblPos val="nextTo"/>
        <c:spPr>
          <a:noFill/>
          <a:ln w="9525" cap="flat" cmpd="sng" algn="ctr">
            <a:solidFill>
              <a:srgbClr val="02A0D6"/>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crossAx val="409358584"/>
        <c:crosses val="autoZero"/>
        <c:auto val="1"/>
        <c:lblAlgn val="ctr"/>
        <c:lblOffset val="100"/>
        <c:noMultiLvlLbl val="0"/>
      </c:catAx>
      <c:valAx>
        <c:axId val="409358584"/>
        <c:scaling>
          <c:orientation val="minMax"/>
        </c:scaling>
        <c:delete val="1"/>
        <c:axPos val="l"/>
        <c:numFmt formatCode="0%" sourceLinked="1"/>
        <c:majorTickMark val="none"/>
        <c:minorTickMark val="none"/>
        <c:tickLblPos val="nextTo"/>
        <c:crossAx val="409363504"/>
        <c:crosses val="autoZero"/>
        <c:crossBetween val="between"/>
      </c:valAx>
      <c:spPr>
        <a:noFill/>
        <a:ln>
          <a:noFill/>
        </a:ln>
        <a:effectLst/>
      </c:spPr>
    </c:plotArea>
    <c:legend>
      <c:legendPos val="b"/>
      <c:layout>
        <c:manualLayout>
          <c:xMode val="edge"/>
          <c:yMode val="edge"/>
          <c:x val="0"/>
          <c:y val="0.88243758004200601"/>
          <c:w val="1"/>
          <c:h val="0.117562419957993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Open Sans" panose="020B0606030504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FF"/>
      </a:solidFill>
    </a:ln>
    <a:effectLst/>
  </c:spPr>
  <c:txPr>
    <a:bodyPr/>
    <a:lstStyle/>
    <a:p>
      <a:pPr>
        <a:defRPr sz="1400">
          <a:solidFill>
            <a:schemeClr val="tx1">
              <a:lumMod val="50000"/>
            </a:schemeClr>
          </a:solidFill>
          <a:latin typeface="Open Sans" panose="020B060603050402020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45761645807828E-2"/>
          <c:y val="0.12049904768703501"/>
          <c:w val="0.94550847670838434"/>
          <c:h val="0.65554571999385292"/>
        </c:manualLayout>
      </c:layout>
      <c:barChart>
        <c:barDir val="col"/>
        <c:grouping val="stacked"/>
        <c:varyColors val="0"/>
        <c:ser>
          <c:idx val="0"/>
          <c:order val="0"/>
          <c:tx>
            <c:strRef>
              <c:f>Sheet1!$B$1</c:f>
              <c:strCache>
                <c:ptCount val="1"/>
                <c:pt idx="0">
                  <c:v>Americas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Sheet1!$B$2:$B$4</c:f>
              <c:numCache>
                <c:formatCode>0%</c:formatCode>
                <c:ptCount val="3"/>
                <c:pt idx="0">
                  <c:v>0.13</c:v>
                </c:pt>
                <c:pt idx="1">
                  <c:v>0.25</c:v>
                </c:pt>
                <c:pt idx="2">
                  <c:v>0.12</c:v>
                </c:pt>
              </c:numCache>
            </c:numRef>
          </c:val>
          <c:extLst>
            <c:ext xmlns:c16="http://schemas.microsoft.com/office/drawing/2014/chart" uri="{C3380CC4-5D6E-409C-BE32-E72D297353CC}">
              <c16:uniqueId val="{00000000-D7DD-4F4D-82DA-37800FF756AA}"/>
            </c:ext>
          </c:extLst>
        </c:ser>
        <c:ser>
          <c:idx val="1"/>
          <c:order val="1"/>
          <c:tx>
            <c:strRef>
              <c:f>Sheet1!$C$1</c:f>
              <c:strCache>
                <c:ptCount val="1"/>
                <c:pt idx="0">
                  <c:v>EMEA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Sheet1!$C$2:$C$4</c:f>
              <c:numCache>
                <c:formatCode>0%</c:formatCode>
                <c:ptCount val="3"/>
                <c:pt idx="0">
                  <c:v>0.66</c:v>
                </c:pt>
                <c:pt idx="1">
                  <c:v>0.53</c:v>
                </c:pt>
                <c:pt idx="2">
                  <c:v>0.53</c:v>
                </c:pt>
              </c:numCache>
            </c:numRef>
          </c:val>
          <c:extLst>
            <c:ext xmlns:c16="http://schemas.microsoft.com/office/drawing/2014/chart" uri="{C3380CC4-5D6E-409C-BE32-E72D297353CC}">
              <c16:uniqueId val="{00000000-FF92-4B9A-8BE4-79879EDCB566}"/>
            </c:ext>
          </c:extLst>
        </c:ser>
        <c:ser>
          <c:idx val="2"/>
          <c:order val="2"/>
          <c:tx>
            <c:strRef>
              <c:f>Sheet1!$D$1</c:f>
              <c:strCache>
                <c:ptCount val="1"/>
                <c:pt idx="0">
                  <c:v>India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Sheet1!$D$2:$D$4</c:f>
              <c:numCache>
                <c:formatCode>0%</c:formatCode>
                <c:ptCount val="3"/>
                <c:pt idx="0">
                  <c:v>0.04</c:v>
                </c:pt>
                <c:pt idx="1">
                  <c:v>0.04</c:v>
                </c:pt>
                <c:pt idx="2">
                  <c:v>0.03</c:v>
                </c:pt>
              </c:numCache>
            </c:numRef>
          </c:val>
          <c:extLst>
            <c:ext xmlns:c16="http://schemas.microsoft.com/office/drawing/2014/chart" uri="{C3380CC4-5D6E-409C-BE32-E72D297353CC}">
              <c16:uniqueId val="{00000001-FF92-4B9A-8BE4-79879EDCB566}"/>
            </c:ext>
          </c:extLst>
        </c:ser>
        <c:ser>
          <c:idx val="3"/>
          <c:order val="3"/>
          <c:tx>
            <c:strRef>
              <c:f>Sheet1!$E$1</c:f>
              <c:strCache>
                <c:ptCount val="1"/>
                <c:pt idx="0">
                  <c:v>APAC &amp; RoW</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Open Sans" panose="020B06060305040202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Sheet1!$E$2:$E$4</c:f>
              <c:numCache>
                <c:formatCode>0%</c:formatCode>
                <c:ptCount val="3"/>
                <c:pt idx="0">
                  <c:v>0.17</c:v>
                </c:pt>
                <c:pt idx="1">
                  <c:v>0.18</c:v>
                </c:pt>
                <c:pt idx="2">
                  <c:v>0.32</c:v>
                </c:pt>
              </c:numCache>
            </c:numRef>
          </c:val>
          <c:extLst>
            <c:ext xmlns:c16="http://schemas.microsoft.com/office/drawing/2014/chart" uri="{C3380CC4-5D6E-409C-BE32-E72D297353CC}">
              <c16:uniqueId val="{00000002-FF92-4B9A-8BE4-79879EDCB566}"/>
            </c:ext>
          </c:extLst>
        </c:ser>
        <c:dLbls>
          <c:showLegendKey val="0"/>
          <c:showVal val="1"/>
          <c:showCatName val="0"/>
          <c:showSerName val="0"/>
          <c:showPercent val="0"/>
          <c:showBubbleSize val="0"/>
        </c:dLbls>
        <c:gapWidth val="150"/>
        <c:overlap val="100"/>
        <c:axId val="409363504"/>
        <c:axId val="409358584"/>
      </c:barChart>
      <c:catAx>
        <c:axId val="409363504"/>
        <c:scaling>
          <c:orientation val="minMax"/>
        </c:scaling>
        <c:delete val="0"/>
        <c:axPos val="b"/>
        <c:numFmt formatCode="General" sourceLinked="1"/>
        <c:majorTickMark val="none"/>
        <c:minorTickMark val="none"/>
        <c:tickLblPos val="nextTo"/>
        <c:spPr>
          <a:noFill/>
          <a:ln w="9525" cap="flat" cmpd="sng" algn="ctr">
            <a:solidFill>
              <a:srgbClr val="02A0D6"/>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crossAx val="409358584"/>
        <c:crosses val="autoZero"/>
        <c:auto val="1"/>
        <c:lblAlgn val="ctr"/>
        <c:lblOffset val="100"/>
        <c:noMultiLvlLbl val="0"/>
      </c:catAx>
      <c:valAx>
        <c:axId val="409358584"/>
        <c:scaling>
          <c:orientation val="minMax"/>
        </c:scaling>
        <c:delete val="1"/>
        <c:axPos val="l"/>
        <c:numFmt formatCode="0%" sourceLinked="1"/>
        <c:majorTickMark val="none"/>
        <c:minorTickMark val="none"/>
        <c:tickLblPos val="nextTo"/>
        <c:crossAx val="409363504"/>
        <c:crosses val="autoZero"/>
        <c:crossBetween val="between"/>
      </c:valAx>
      <c:spPr>
        <a:noFill/>
        <a:ln>
          <a:noFill/>
        </a:ln>
        <a:effectLst/>
      </c:spPr>
    </c:plotArea>
    <c:legend>
      <c:legendPos val="b"/>
      <c:layout>
        <c:manualLayout>
          <c:xMode val="edge"/>
          <c:yMode val="edge"/>
          <c:x val="3.0175075949510351E-2"/>
          <c:y val="0.89872014753342555"/>
          <c:w val="0.93194980460887011"/>
          <c:h val="5.96426412581322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FF"/>
      </a:solidFill>
    </a:ln>
    <a:effectLst/>
  </c:spPr>
  <c:txPr>
    <a:bodyPr/>
    <a:lstStyle/>
    <a:p>
      <a:pPr>
        <a:defRPr sz="1400">
          <a:solidFill>
            <a:schemeClr val="tx1">
              <a:lumMod val="50000"/>
            </a:schemeClr>
          </a:solidFill>
          <a:latin typeface="Open Sans" panose="020B0606030504020204"/>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Open Sans" panose="020B0606030504020204"/>
              <a:ea typeface="+mn-ea"/>
              <a:cs typeface="+mn-cs"/>
            </a:defRPr>
          </a:pPr>
          <a:endParaRPr lang="en-US"/>
        </a:p>
      </c:txPr>
    </c:title>
    <c:autoTitleDeleted val="0"/>
    <c:plotArea>
      <c:layout>
        <c:manualLayout>
          <c:layoutTarget val="inner"/>
          <c:xMode val="edge"/>
          <c:yMode val="edge"/>
          <c:x val="2.8233492804400302E-2"/>
          <c:y val="0.23051192215409103"/>
          <c:w val="0.94353301439119941"/>
          <c:h val="0.66852709003384325"/>
        </c:manualLayout>
      </c:layout>
      <c:barChart>
        <c:barDir val="col"/>
        <c:grouping val="clustered"/>
        <c:varyColors val="0"/>
        <c:ser>
          <c:idx val="0"/>
          <c:order val="0"/>
          <c:tx>
            <c:strRef>
              <c:f>Sheet1!$B$1</c:f>
              <c:strCache>
                <c:ptCount val="1"/>
                <c:pt idx="0">
                  <c:v>DSO</c:v>
                </c:pt>
              </c:strCache>
            </c:strRef>
          </c:tx>
          <c:spPr>
            <a:solidFill>
              <a:srgbClr val="00A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Sheet1!$B$2:$B$4</c:f>
              <c:numCache>
                <c:formatCode>General</c:formatCode>
                <c:ptCount val="3"/>
                <c:pt idx="0">
                  <c:v>104</c:v>
                </c:pt>
                <c:pt idx="1">
                  <c:v>101</c:v>
                </c:pt>
                <c:pt idx="2">
                  <c:v>103</c:v>
                </c:pt>
              </c:numCache>
            </c:numRef>
          </c:val>
          <c:extLst>
            <c:ext xmlns:c16="http://schemas.microsoft.com/office/drawing/2014/chart" uri="{C3380CC4-5D6E-409C-BE32-E72D297353CC}">
              <c16:uniqueId val="{00000000-D7DD-4F4D-82DA-37800FF756AA}"/>
            </c:ext>
          </c:extLst>
        </c:ser>
        <c:dLbls>
          <c:dLblPos val="outEnd"/>
          <c:showLegendKey val="0"/>
          <c:showVal val="1"/>
          <c:showCatName val="0"/>
          <c:showSerName val="0"/>
          <c:showPercent val="0"/>
          <c:showBubbleSize val="0"/>
        </c:dLbls>
        <c:gapWidth val="150"/>
        <c:overlap val="-25"/>
        <c:axId val="409363504"/>
        <c:axId val="409358584"/>
      </c:barChart>
      <c:catAx>
        <c:axId val="409363504"/>
        <c:scaling>
          <c:orientation val="minMax"/>
        </c:scaling>
        <c:delete val="0"/>
        <c:axPos val="b"/>
        <c:numFmt formatCode="General" sourceLinked="1"/>
        <c:majorTickMark val="none"/>
        <c:minorTickMark val="none"/>
        <c:tickLblPos val="nextTo"/>
        <c:spPr>
          <a:noFill/>
          <a:ln w="9525" cap="flat" cmpd="sng" algn="ctr">
            <a:solidFill>
              <a:srgbClr val="017EAB"/>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crossAx val="409358584"/>
        <c:crosses val="autoZero"/>
        <c:auto val="1"/>
        <c:lblAlgn val="ctr"/>
        <c:lblOffset val="100"/>
        <c:noMultiLvlLbl val="0"/>
      </c:catAx>
      <c:valAx>
        <c:axId val="409358584"/>
        <c:scaling>
          <c:orientation val="minMax"/>
          <c:min val="0"/>
        </c:scaling>
        <c:delete val="1"/>
        <c:axPos val="l"/>
        <c:numFmt formatCode="General" sourceLinked="1"/>
        <c:majorTickMark val="none"/>
        <c:minorTickMark val="none"/>
        <c:tickLblPos val="nextTo"/>
        <c:crossAx val="40936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FF"/>
      </a:solidFill>
    </a:ln>
    <a:effectLst/>
  </c:spPr>
  <c:txPr>
    <a:bodyPr/>
    <a:lstStyle/>
    <a:p>
      <a:pPr>
        <a:defRPr sz="1400">
          <a:solidFill>
            <a:schemeClr val="tx1">
              <a:lumMod val="50000"/>
            </a:schemeClr>
          </a:solidFill>
          <a:latin typeface="Open Sans" panose="020B060603050402020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50000"/>
                </a:schemeClr>
              </a:solidFill>
              <a:latin typeface="Open Sans" panose="020B0606030504020204"/>
              <a:ea typeface="+mn-ea"/>
              <a:cs typeface="+mn-cs"/>
            </a:defRPr>
          </a:pPr>
          <a:endParaRPr lang="en-US"/>
        </a:p>
      </c:txPr>
    </c:title>
    <c:autoTitleDeleted val="0"/>
    <c:plotArea>
      <c:layout>
        <c:manualLayout>
          <c:layoutTarget val="inner"/>
          <c:xMode val="edge"/>
          <c:yMode val="edge"/>
          <c:x val="2.8233492804400302E-2"/>
          <c:y val="0.25346412171352622"/>
          <c:w val="0.94353301439119941"/>
          <c:h val="0.64557489047440808"/>
        </c:manualLayout>
      </c:layout>
      <c:barChart>
        <c:barDir val="col"/>
        <c:grouping val="clustered"/>
        <c:varyColors val="0"/>
        <c:ser>
          <c:idx val="0"/>
          <c:order val="0"/>
          <c:tx>
            <c:strRef>
              <c:f>Sheet1!$B$1</c:f>
              <c:strCache>
                <c:ptCount val="1"/>
                <c:pt idx="0">
                  <c:v>Employee Headcount</c:v>
                </c:pt>
              </c:strCache>
            </c:strRef>
          </c:tx>
          <c:spPr>
            <a:solidFill>
              <a:srgbClr val="00A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Open Sans" panose="020B0606030504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Q4FY19</c:v>
                </c:pt>
                <c:pt idx="1">
                  <c:v>Q3FY20</c:v>
                </c:pt>
                <c:pt idx="2">
                  <c:v>Q4FY20</c:v>
                </c:pt>
              </c:strCache>
            </c:strRef>
          </c:cat>
          <c:val>
            <c:numRef>
              <c:f>Sheet1!$B$2:$B$4</c:f>
              <c:numCache>
                <c:formatCode>General</c:formatCode>
                <c:ptCount val="3"/>
                <c:pt idx="0">
                  <c:v>860</c:v>
                </c:pt>
                <c:pt idx="1">
                  <c:v>909</c:v>
                </c:pt>
                <c:pt idx="2">
                  <c:v>897</c:v>
                </c:pt>
              </c:numCache>
            </c:numRef>
          </c:val>
          <c:extLst>
            <c:ext xmlns:c16="http://schemas.microsoft.com/office/drawing/2014/chart" uri="{C3380CC4-5D6E-409C-BE32-E72D297353CC}">
              <c16:uniqueId val="{00000000-9365-4622-8B9A-CC62988794D8}"/>
            </c:ext>
          </c:extLst>
        </c:ser>
        <c:dLbls>
          <c:dLblPos val="outEnd"/>
          <c:showLegendKey val="0"/>
          <c:showVal val="1"/>
          <c:showCatName val="0"/>
          <c:showSerName val="0"/>
          <c:showPercent val="0"/>
          <c:showBubbleSize val="0"/>
        </c:dLbls>
        <c:gapWidth val="150"/>
        <c:overlap val="-25"/>
        <c:axId val="409363504"/>
        <c:axId val="409358584"/>
      </c:barChart>
      <c:catAx>
        <c:axId val="409363504"/>
        <c:scaling>
          <c:orientation val="minMax"/>
        </c:scaling>
        <c:delete val="0"/>
        <c:axPos val="b"/>
        <c:numFmt formatCode="General" sourceLinked="1"/>
        <c:majorTickMark val="none"/>
        <c:minorTickMark val="none"/>
        <c:tickLblPos val="nextTo"/>
        <c:spPr>
          <a:noFill/>
          <a:ln w="9525" cap="flat" cmpd="sng" algn="ctr">
            <a:solidFill>
              <a:srgbClr val="02A0D6"/>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Open Sans" panose="020B0606030504020204"/>
                <a:ea typeface="+mn-ea"/>
                <a:cs typeface="+mn-cs"/>
              </a:defRPr>
            </a:pPr>
            <a:endParaRPr lang="en-US"/>
          </a:p>
        </c:txPr>
        <c:crossAx val="409358584"/>
        <c:crosses val="autoZero"/>
        <c:auto val="1"/>
        <c:lblAlgn val="ctr"/>
        <c:lblOffset val="100"/>
        <c:noMultiLvlLbl val="0"/>
      </c:catAx>
      <c:valAx>
        <c:axId val="409358584"/>
        <c:scaling>
          <c:orientation val="minMax"/>
          <c:min val="0"/>
        </c:scaling>
        <c:delete val="1"/>
        <c:axPos val="l"/>
        <c:numFmt formatCode="General" sourceLinked="1"/>
        <c:majorTickMark val="none"/>
        <c:minorTickMark val="none"/>
        <c:tickLblPos val="nextTo"/>
        <c:crossAx val="40936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FF"/>
      </a:solidFill>
    </a:ln>
    <a:effectLst/>
  </c:spPr>
  <c:txPr>
    <a:bodyPr/>
    <a:lstStyle/>
    <a:p>
      <a:pPr>
        <a:defRPr sz="1400">
          <a:solidFill>
            <a:schemeClr val="tx1">
              <a:lumMod val="50000"/>
            </a:schemeClr>
          </a:solidFill>
          <a:latin typeface="Open Sans" panose="020B060603050402020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45792173139178E-2"/>
          <c:y val="6.794556134119567E-2"/>
          <c:w val="0.94550847670838434"/>
          <c:h val="0.66204765681575228"/>
        </c:manualLayout>
      </c:layout>
      <c:barChart>
        <c:barDir val="col"/>
        <c:grouping val="stacked"/>
        <c:varyColors val="0"/>
        <c:ser>
          <c:idx val="0"/>
          <c:order val="0"/>
          <c:tx>
            <c:strRef>
              <c:f>Sheet1!$B$1</c:f>
              <c:strCache>
                <c:ptCount val="1"/>
                <c:pt idx="0">
                  <c:v>Operating Cash Flow</c:v>
                </c:pt>
              </c:strCache>
            </c:strRef>
          </c:tx>
          <c:spPr>
            <a:solidFill>
              <a:srgbClr val="02A0D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Open Sans" panose="020B0606030504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FY15</c:v>
                </c:pt>
                <c:pt idx="1">
                  <c:v>FY16</c:v>
                </c:pt>
                <c:pt idx="2">
                  <c:v>FY17</c:v>
                </c:pt>
                <c:pt idx="3">
                  <c:v>FY18</c:v>
                </c:pt>
                <c:pt idx="4">
                  <c:v>FY19</c:v>
                </c:pt>
                <c:pt idx="5">
                  <c:v>FY20</c:v>
                </c:pt>
              </c:strCache>
            </c:strRef>
          </c:cat>
          <c:val>
            <c:numRef>
              <c:f>Sheet1!$B$2:$B$7</c:f>
              <c:numCache>
                <c:formatCode>General</c:formatCode>
                <c:ptCount val="6"/>
                <c:pt idx="0" formatCode="0.0">
                  <c:v>638</c:v>
                </c:pt>
                <c:pt idx="1">
                  <c:v>663.8</c:v>
                </c:pt>
                <c:pt idx="2">
                  <c:v>539.20000000000005</c:v>
                </c:pt>
                <c:pt idx="3">
                  <c:v>536.5</c:v>
                </c:pt>
                <c:pt idx="4">
                  <c:v>545.79999999999995</c:v>
                </c:pt>
                <c:pt idx="5">
                  <c:v>671.1</c:v>
                </c:pt>
              </c:numCache>
            </c:numRef>
          </c:val>
          <c:extLst>
            <c:ext xmlns:c16="http://schemas.microsoft.com/office/drawing/2014/chart" uri="{C3380CC4-5D6E-409C-BE32-E72D297353CC}">
              <c16:uniqueId val="{00000000-500B-4C53-97C1-F57035D1E0CA}"/>
            </c:ext>
          </c:extLst>
        </c:ser>
        <c:ser>
          <c:idx val="1"/>
          <c:order val="1"/>
          <c:tx>
            <c:strRef>
              <c:f>Sheet1!$C$1</c:f>
              <c:strCache>
                <c:ptCount val="1"/>
                <c:pt idx="0">
                  <c:v>Capex</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tx1">
                        <a:lumMod val="50000"/>
                      </a:schemeClr>
                    </a:solidFill>
                    <a:latin typeface="Open Sans" panose="020B0606030504020204"/>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FY15</c:v>
                </c:pt>
                <c:pt idx="1">
                  <c:v>FY16</c:v>
                </c:pt>
                <c:pt idx="2">
                  <c:v>FY17</c:v>
                </c:pt>
                <c:pt idx="3">
                  <c:v>FY18</c:v>
                </c:pt>
                <c:pt idx="4">
                  <c:v>FY19</c:v>
                </c:pt>
                <c:pt idx="5">
                  <c:v>FY20</c:v>
                </c:pt>
              </c:strCache>
            </c:strRef>
          </c:cat>
          <c:val>
            <c:numRef>
              <c:f>Sheet1!$C$2:$C$7</c:f>
              <c:numCache>
                <c:formatCode>General</c:formatCode>
                <c:ptCount val="6"/>
                <c:pt idx="0">
                  <c:v>-62.2</c:v>
                </c:pt>
                <c:pt idx="1">
                  <c:v>-30.3</c:v>
                </c:pt>
                <c:pt idx="2">
                  <c:v>-60.2</c:v>
                </c:pt>
                <c:pt idx="3">
                  <c:v>-28.3</c:v>
                </c:pt>
                <c:pt idx="4" formatCode="0.0">
                  <c:v>-22.4</c:v>
                </c:pt>
                <c:pt idx="5">
                  <c:v>-96.4</c:v>
                </c:pt>
              </c:numCache>
            </c:numRef>
          </c:val>
          <c:extLst>
            <c:ext xmlns:c16="http://schemas.microsoft.com/office/drawing/2014/chart" uri="{C3380CC4-5D6E-409C-BE32-E72D297353CC}">
              <c16:uniqueId val="{00000001-500B-4C53-97C1-F57035D1E0CA}"/>
            </c:ext>
          </c:extLst>
        </c:ser>
        <c:dLbls>
          <c:dLblPos val="ctr"/>
          <c:showLegendKey val="0"/>
          <c:showVal val="1"/>
          <c:showCatName val="0"/>
          <c:showSerName val="0"/>
          <c:showPercent val="0"/>
          <c:showBubbleSize val="0"/>
        </c:dLbls>
        <c:gapWidth val="150"/>
        <c:overlap val="100"/>
        <c:axId val="409363504"/>
        <c:axId val="409358584"/>
      </c:barChart>
      <c:catAx>
        <c:axId val="409363504"/>
        <c:scaling>
          <c:orientation val="minMax"/>
        </c:scaling>
        <c:delete val="0"/>
        <c:axPos val="b"/>
        <c:numFmt formatCode="General" sourceLinked="1"/>
        <c:majorTickMark val="none"/>
        <c:minorTickMark val="none"/>
        <c:tickLblPos val="low"/>
        <c:spPr>
          <a:noFill/>
          <a:ln w="9525" cap="flat" cmpd="sng" algn="ctr">
            <a:solidFill>
              <a:srgbClr val="02A0D6"/>
            </a:solidFill>
            <a:round/>
          </a:ln>
          <a:effectLst/>
        </c:spPr>
        <c:txPr>
          <a:bodyPr rot="0" spcFirstLastPara="1" vertOverflow="ellipsis"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crossAx val="409358584"/>
        <c:crosses val="autoZero"/>
        <c:auto val="1"/>
        <c:lblAlgn val="ctr"/>
        <c:lblOffset val="100"/>
        <c:noMultiLvlLbl val="0"/>
      </c:catAx>
      <c:valAx>
        <c:axId val="40935858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r>
                  <a:rPr lang="en-IN"/>
                  <a:t>In Rs Million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title>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crossAx val="4093635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legendEntry>
      <c:layout>
        <c:manualLayout>
          <c:xMode val="edge"/>
          <c:yMode val="edge"/>
          <c:x val="0.2195362446992849"/>
          <c:y val="0.90143167427942583"/>
          <c:w val="0.5149029886947416"/>
          <c:h val="7.969433044501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Open Sans" panose="020B0606030504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50000"/>
            </a:schemeClr>
          </a:solidFill>
          <a:latin typeface="Open Sans" panose="020B060603050402020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466950-9791-4DCA-AF9D-E4F5B192ED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CC49B9-AB05-4755-85E0-26EFCEA1B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E891B-D2A4-488C-AC26-C4539D182D5B}" type="datetimeFigureOut">
              <a:rPr lang="en-US" smtClean="0"/>
              <a:t>5/11/2020</a:t>
            </a:fld>
            <a:endParaRPr lang="en-US"/>
          </a:p>
        </p:txBody>
      </p:sp>
      <p:sp>
        <p:nvSpPr>
          <p:cNvPr id="4" name="Footer Placeholder 3">
            <a:extLst>
              <a:ext uri="{FF2B5EF4-FFF2-40B4-BE49-F238E27FC236}">
                <a16:creationId xmlns:a16="http://schemas.microsoft.com/office/drawing/2014/main" id="{C08D1184-D34A-4E35-BA33-7F8D29B5F1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286B26-1B86-449E-9CDC-F0DD5D2E44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868BFB-847D-40D4-9FB0-000B498141F5}" type="slidenum">
              <a:rPr lang="en-US" smtClean="0"/>
              <a:t>‹#›</a:t>
            </a:fld>
            <a:endParaRPr lang="en-US"/>
          </a:p>
        </p:txBody>
      </p:sp>
    </p:spTree>
    <p:extLst>
      <p:ext uri="{BB962C8B-B14F-4D97-AF65-F5344CB8AC3E}">
        <p14:creationId xmlns:p14="http://schemas.microsoft.com/office/powerpoint/2010/main" val="12422098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931A8-5A79-41FA-B4D1-8D9036D1F6E9}"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A165D-75EF-446C-BEB9-183CA76406F4}" type="slidenum">
              <a:rPr lang="en-US" smtClean="0"/>
              <a:t>‹#›</a:t>
            </a:fld>
            <a:endParaRPr lang="en-US"/>
          </a:p>
        </p:txBody>
      </p:sp>
    </p:spTree>
    <p:extLst>
      <p:ext uri="{BB962C8B-B14F-4D97-AF65-F5344CB8AC3E}">
        <p14:creationId xmlns:p14="http://schemas.microsoft.com/office/powerpoint/2010/main" val="28318268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091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A364-625D-084B-A5D8-3E34B3858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0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A364-625D-084B-A5D8-3E34B3858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41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A364-625D-084B-A5D8-3E34B3858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86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4FA364-625D-084B-A5D8-3E34B3858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5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0073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931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363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515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216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9513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586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126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321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623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8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4873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3E01BC95-E7E9-4B41-ABFD-A29B8B367FA4}"/>
              </a:ext>
            </a:extLst>
          </p:cNvPr>
          <p:cNvPicPr>
            <a:picLocks noChangeAspect="1" noChangeArrowheads="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15200" y="19812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Triangle 22">
            <a:extLst>
              <a:ext uri="{FF2B5EF4-FFF2-40B4-BE49-F238E27FC236}">
                <a16:creationId xmlns:a16="http://schemas.microsoft.com/office/drawing/2014/main" id="{4014C5EB-7285-432B-A7D2-13CAEA6F5EA1}"/>
              </a:ext>
            </a:extLst>
          </p:cNvPr>
          <p:cNvSpPr/>
          <p:nvPr userDrawn="1"/>
        </p:nvSpPr>
        <p:spPr>
          <a:xfrm flipV="1">
            <a:off x="0" y="-1"/>
            <a:ext cx="7887870" cy="6352159"/>
          </a:xfrm>
          <a:prstGeom prst="rtTriangle">
            <a:avLst/>
          </a:prstGeom>
          <a:solidFill>
            <a:srgbClr val="E2E2E3">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Triangle 17">
            <a:extLst>
              <a:ext uri="{FF2B5EF4-FFF2-40B4-BE49-F238E27FC236}">
                <a16:creationId xmlns:a16="http://schemas.microsoft.com/office/drawing/2014/main" id="{D9AC9AD1-7D6D-4880-B34F-2A959DD7C787}"/>
              </a:ext>
            </a:extLst>
          </p:cNvPr>
          <p:cNvSpPr/>
          <p:nvPr userDrawn="1"/>
        </p:nvSpPr>
        <p:spPr>
          <a:xfrm flipV="1">
            <a:off x="0" y="-2"/>
            <a:ext cx="6096000" cy="5207756"/>
          </a:xfrm>
          <a:prstGeom prst="rtTriangle">
            <a:avLst/>
          </a:prstGeom>
          <a:solidFill>
            <a:srgbClr val="EEF0F0"/>
          </a:solidFill>
          <a:ln>
            <a:noFill/>
          </a:ln>
          <a:effectLst>
            <a:outerShdw blurRad="241300" dist="38100" sx="114000" sy="1140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Triangle 23">
            <a:extLst>
              <a:ext uri="{FF2B5EF4-FFF2-40B4-BE49-F238E27FC236}">
                <a16:creationId xmlns:a16="http://schemas.microsoft.com/office/drawing/2014/main" id="{A073DF5C-9779-4A10-A26A-211426A3D390}"/>
              </a:ext>
            </a:extLst>
          </p:cNvPr>
          <p:cNvSpPr/>
          <p:nvPr userDrawn="1"/>
        </p:nvSpPr>
        <p:spPr>
          <a:xfrm rot="12603038">
            <a:off x="-278861" y="526520"/>
            <a:ext cx="2149508" cy="2263484"/>
          </a:xfrm>
          <a:prstGeom prst="rtTriangle">
            <a:avLst/>
          </a:prstGeom>
          <a:noFill/>
          <a:ln w="7620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ight Triangle 25">
            <a:extLst>
              <a:ext uri="{FF2B5EF4-FFF2-40B4-BE49-F238E27FC236}">
                <a16:creationId xmlns:a16="http://schemas.microsoft.com/office/drawing/2014/main" id="{AFB0479B-30AD-4B22-929F-BB5370EA3049}"/>
              </a:ext>
            </a:extLst>
          </p:cNvPr>
          <p:cNvSpPr/>
          <p:nvPr userDrawn="1"/>
        </p:nvSpPr>
        <p:spPr>
          <a:xfrm rot="12603038">
            <a:off x="177955" y="404272"/>
            <a:ext cx="2149508" cy="2263484"/>
          </a:xfrm>
          <a:prstGeom prst="rtTriangle">
            <a:avLst/>
          </a:prstGeom>
          <a:noFill/>
          <a:ln w="7620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reeform 15">
            <a:extLst>
              <a:ext uri="{FF2B5EF4-FFF2-40B4-BE49-F238E27FC236}">
                <a16:creationId xmlns:a16="http://schemas.microsoft.com/office/drawing/2014/main" id="{D8E18403-FEC4-4959-84E4-9FDB72530E8F}"/>
              </a:ext>
            </a:extLst>
          </p:cNvPr>
          <p:cNvSpPr/>
          <p:nvPr userDrawn="1"/>
        </p:nvSpPr>
        <p:spPr>
          <a:xfrm>
            <a:off x="3219069" y="5196459"/>
            <a:ext cx="5753100" cy="1657350"/>
          </a:xfrm>
          <a:custGeom>
            <a:avLst/>
            <a:gdLst>
              <a:gd name="connsiteX0" fmla="*/ 2876931 w 5753100"/>
              <a:gd name="connsiteY0" fmla="*/ 0 h 1657350"/>
              <a:gd name="connsiteX1" fmla="*/ 0 w 5753100"/>
              <a:gd name="connsiteY1" fmla="*/ 1661541 h 1657350"/>
              <a:gd name="connsiteX2" fmla="*/ 0 w 5753100"/>
              <a:gd name="connsiteY2" fmla="*/ 1661541 h 1657350"/>
              <a:gd name="connsiteX3" fmla="*/ 565499 w 5753100"/>
              <a:gd name="connsiteY3" fmla="*/ 1661541 h 1657350"/>
              <a:gd name="connsiteX4" fmla="*/ 2876931 w 5753100"/>
              <a:gd name="connsiteY4" fmla="*/ 329946 h 1657350"/>
              <a:gd name="connsiteX5" fmla="*/ 5186935 w 5753100"/>
              <a:gd name="connsiteY5" fmla="*/ 1661541 h 1657350"/>
              <a:gd name="connsiteX6" fmla="*/ 5753767 w 5753100"/>
              <a:gd name="connsiteY6" fmla="*/ 1661541 h 1657350"/>
              <a:gd name="connsiteX7" fmla="*/ 5753767 w 5753100"/>
              <a:gd name="connsiteY7" fmla="*/ 1661541 h 1657350"/>
              <a:gd name="connsiteX8" fmla="*/ 2876931 w 5753100"/>
              <a:gd name="connsiteY8"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3100" h="1657350">
                <a:moveTo>
                  <a:pt x="2876931" y="0"/>
                </a:moveTo>
                <a:lnTo>
                  <a:pt x="0" y="1661541"/>
                </a:lnTo>
                <a:lnTo>
                  <a:pt x="0" y="1661541"/>
                </a:lnTo>
                <a:lnTo>
                  <a:pt x="565499" y="1661541"/>
                </a:lnTo>
                <a:lnTo>
                  <a:pt x="2876931" y="329946"/>
                </a:lnTo>
                <a:lnTo>
                  <a:pt x="5186935" y="1661541"/>
                </a:lnTo>
                <a:lnTo>
                  <a:pt x="5753767" y="1661541"/>
                </a:lnTo>
                <a:lnTo>
                  <a:pt x="5753767" y="1661541"/>
                </a:lnTo>
                <a:lnTo>
                  <a:pt x="2876931" y="0"/>
                </a:lnTo>
                <a:close/>
              </a:path>
            </a:pathLst>
          </a:custGeom>
          <a:solidFill>
            <a:srgbClr val="EFEFEF">
              <a:alpha val="51000"/>
            </a:srgb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7804D6C-8540-4717-BAFA-B3E6B280714E}"/>
              </a:ext>
            </a:extLst>
          </p:cNvPr>
          <p:cNvSpPr>
            <a:spLocks noGrp="1"/>
          </p:cNvSpPr>
          <p:nvPr>
            <p:ph type="ctrTitle" hasCustomPrompt="1"/>
          </p:nvPr>
        </p:nvSpPr>
        <p:spPr>
          <a:xfrm>
            <a:off x="1524000" y="1872347"/>
            <a:ext cx="9144000" cy="1855334"/>
          </a:xfrm>
        </p:spPr>
        <p:txBody>
          <a:bodyPr anchor="ctr"/>
          <a:lstStyle>
            <a:lvl1pPr algn="l">
              <a:defRPr sz="6000" b="1">
                <a:solidFill>
                  <a:schemeClr val="tx2"/>
                </a:solidFill>
              </a:defRPr>
            </a:lvl1pPr>
          </a:lstStyle>
          <a:p>
            <a:r>
              <a:rPr lang="en-US" dirty="0"/>
              <a:t>Presentation Heading Goes here</a:t>
            </a:r>
          </a:p>
        </p:txBody>
      </p:sp>
      <p:sp>
        <p:nvSpPr>
          <p:cNvPr id="3" name="Subtitle 2">
            <a:extLst>
              <a:ext uri="{FF2B5EF4-FFF2-40B4-BE49-F238E27FC236}">
                <a16:creationId xmlns:a16="http://schemas.microsoft.com/office/drawing/2014/main" id="{F720045F-03C8-45A1-BFC2-70074AD03A05}"/>
              </a:ext>
            </a:extLst>
          </p:cNvPr>
          <p:cNvSpPr>
            <a:spLocks noGrp="1"/>
          </p:cNvSpPr>
          <p:nvPr>
            <p:ph type="subTitle" idx="1" hasCustomPrompt="1"/>
          </p:nvPr>
        </p:nvSpPr>
        <p:spPr>
          <a:xfrm>
            <a:off x="1524000" y="3819756"/>
            <a:ext cx="9144000" cy="490991"/>
          </a:xfrm>
        </p:spPr>
        <p:txBody>
          <a:bodyPr anchor="ct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sub-heading goes here</a:t>
            </a:r>
          </a:p>
        </p:txBody>
      </p:sp>
      <p:sp>
        <p:nvSpPr>
          <p:cNvPr id="4" name="Date Placeholder 3">
            <a:extLst>
              <a:ext uri="{FF2B5EF4-FFF2-40B4-BE49-F238E27FC236}">
                <a16:creationId xmlns:a16="http://schemas.microsoft.com/office/drawing/2014/main" id="{B42F2539-A826-4027-BB94-0D99A6A399F3}"/>
              </a:ext>
            </a:extLst>
          </p:cNvPr>
          <p:cNvSpPr>
            <a:spLocks noGrp="1"/>
          </p:cNvSpPr>
          <p:nvPr>
            <p:ph type="dt" sz="half" idx="10"/>
          </p:nvPr>
        </p:nvSpPr>
        <p:spPr>
          <a:xfrm>
            <a:off x="217404" y="6356350"/>
            <a:ext cx="2743200" cy="365125"/>
          </a:xfrm>
        </p:spPr>
        <p:txBody>
          <a:bodyPr/>
          <a:lstStyle/>
          <a:p>
            <a:endParaRPr lang="en-US" dirty="0"/>
          </a:p>
        </p:txBody>
      </p:sp>
      <p:sp>
        <p:nvSpPr>
          <p:cNvPr id="5" name="Footer Placeholder 4">
            <a:extLst>
              <a:ext uri="{FF2B5EF4-FFF2-40B4-BE49-F238E27FC236}">
                <a16:creationId xmlns:a16="http://schemas.microsoft.com/office/drawing/2014/main" id="{7132F679-2A1D-4860-88F7-A75377D40A44}"/>
              </a:ext>
            </a:extLst>
          </p:cNvPr>
          <p:cNvSpPr>
            <a:spLocks noGrp="1"/>
          </p:cNvSpPr>
          <p:nvPr>
            <p:ph type="ftr" sz="quarter" idx="11"/>
          </p:nvPr>
        </p:nvSpPr>
        <p:spPr>
          <a:xfrm>
            <a:off x="7887870" y="6356350"/>
            <a:ext cx="4114800" cy="365125"/>
          </a:xfrm>
        </p:spPr>
        <p:txBody>
          <a:bodyPr/>
          <a:lstStyle>
            <a:lvl1pPr algn="r">
              <a:defRPr>
                <a:latin typeface="Levenim MT" panose="02010502060101010101" pitchFamily="2" charset="-79"/>
                <a:cs typeface="Levenim MT" panose="02010502060101010101" pitchFamily="2" charset="-79"/>
              </a:defRPr>
            </a:lvl1pPr>
          </a:lstStyle>
          <a:p>
            <a:endParaRPr lang="en-US" dirty="0"/>
          </a:p>
        </p:txBody>
      </p:sp>
      <p:pic>
        <p:nvPicPr>
          <p:cNvPr id="7" name="Picture 6">
            <a:extLst>
              <a:ext uri="{FF2B5EF4-FFF2-40B4-BE49-F238E27FC236}">
                <a16:creationId xmlns:a16="http://schemas.microsoft.com/office/drawing/2014/main" id="{DF6D41C7-C4AC-452D-B4E4-AD3CBA4C22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5270" y="246098"/>
            <a:ext cx="1942743" cy="581218"/>
          </a:xfrm>
          <a:prstGeom prst="rect">
            <a:avLst/>
          </a:prstGeom>
          <a:noFill/>
          <a:ln>
            <a:noFill/>
          </a:ln>
        </p:spPr>
      </p:pic>
      <p:grpSp>
        <p:nvGrpSpPr>
          <p:cNvPr id="9" name="Group 8">
            <a:extLst>
              <a:ext uri="{FF2B5EF4-FFF2-40B4-BE49-F238E27FC236}">
                <a16:creationId xmlns:a16="http://schemas.microsoft.com/office/drawing/2014/main" id="{75DC5A96-22E5-46E4-B1F4-D503F7F26BD2}"/>
              </a:ext>
            </a:extLst>
          </p:cNvPr>
          <p:cNvGrpSpPr/>
          <p:nvPr userDrawn="1"/>
        </p:nvGrpSpPr>
        <p:grpSpPr>
          <a:xfrm>
            <a:off x="1689096" y="1650245"/>
            <a:ext cx="1431475" cy="159967"/>
            <a:chOff x="11455396" y="6670628"/>
            <a:chExt cx="617587" cy="69015"/>
          </a:xfrm>
        </p:grpSpPr>
        <p:cxnSp>
          <p:nvCxnSpPr>
            <p:cNvPr id="10" name="Straight Connector 9">
              <a:extLst>
                <a:ext uri="{FF2B5EF4-FFF2-40B4-BE49-F238E27FC236}">
                  <a16:creationId xmlns:a16="http://schemas.microsoft.com/office/drawing/2014/main" id="{E170B3DD-684C-4A85-9BB7-FE0482581357}"/>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AA9771F-0589-48B4-992B-1F2D41BB78E7}"/>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60D391C1-D404-49ED-9D2E-173433E0EB36}"/>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B7F610-FA4C-4FB1-A763-17D46616F0A5}"/>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3A8D972-B80A-4E28-8B97-A9FED506EDBF}"/>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2AA4E2F-31C0-496F-9C4A-BAB5AACF10D1}"/>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4B67F1D-3F52-41D5-BEB9-553A4B01CAD4}"/>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 Placeholder 16">
            <a:extLst>
              <a:ext uri="{FF2B5EF4-FFF2-40B4-BE49-F238E27FC236}">
                <a16:creationId xmlns:a16="http://schemas.microsoft.com/office/drawing/2014/main" id="{234B1EA9-E998-446E-A66A-B628832A79DD}"/>
              </a:ext>
            </a:extLst>
          </p:cNvPr>
          <p:cNvSpPr>
            <a:spLocks noGrp="1"/>
          </p:cNvSpPr>
          <p:nvPr>
            <p:ph type="body" sz="quarter" idx="12" hasCustomPrompt="1"/>
          </p:nvPr>
        </p:nvSpPr>
        <p:spPr>
          <a:xfrm>
            <a:off x="1524000" y="4380883"/>
            <a:ext cx="9144000" cy="490538"/>
          </a:xfrm>
        </p:spPr>
        <p:txBody>
          <a:bodyPr anchor="ctr">
            <a:normAutofit/>
          </a:bodyPr>
          <a:lstStyle>
            <a:lvl1pPr marL="0" indent="0">
              <a:buNone/>
              <a:defRPr sz="1800" b="0">
                <a:solidFill>
                  <a:schemeClr val="tx2"/>
                </a:solidFill>
              </a:defRPr>
            </a:lvl1pPr>
          </a:lstStyle>
          <a:p>
            <a:pPr lvl="0"/>
            <a:r>
              <a:rPr lang="en-US" dirty="0"/>
              <a:t>Presenter’s name | email@subex.com</a:t>
            </a:r>
          </a:p>
        </p:txBody>
      </p:sp>
      <p:sp>
        <p:nvSpPr>
          <p:cNvPr id="6" name="Rectangle 5">
            <a:extLst>
              <a:ext uri="{FF2B5EF4-FFF2-40B4-BE49-F238E27FC236}">
                <a16:creationId xmlns:a16="http://schemas.microsoft.com/office/drawing/2014/main" id="{4A21A8D3-7B04-4C9B-854D-20CE2B5FBFFA}"/>
              </a:ext>
            </a:extLst>
          </p:cNvPr>
          <p:cNvSpPr/>
          <p:nvPr userDrawn="1"/>
        </p:nvSpPr>
        <p:spPr>
          <a:xfrm>
            <a:off x="5603966" y="1810213"/>
            <a:ext cx="6588034" cy="504778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Graphic 28" descr="Single gear">
            <a:extLst>
              <a:ext uri="{FF2B5EF4-FFF2-40B4-BE49-F238E27FC236}">
                <a16:creationId xmlns:a16="http://schemas.microsoft.com/office/drawing/2014/main" id="{72A4FAEF-8BCB-4A43-A665-17353193411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216" y="3869800"/>
            <a:ext cx="1807029" cy="1807029"/>
          </a:xfrm>
          <a:prstGeom prst="rect">
            <a:avLst/>
          </a:prstGeom>
        </p:spPr>
      </p:pic>
      <p:pic>
        <p:nvPicPr>
          <p:cNvPr id="34" name="Graphic 33" descr="Single gear">
            <a:extLst>
              <a:ext uri="{FF2B5EF4-FFF2-40B4-BE49-F238E27FC236}">
                <a16:creationId xmlns:a16="http://schemas.microsoft.com/office/drawing/2014/main" id="{6534AD65-1712-4044-AE38-2CD59ED012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485" y="3035545"/>
            <a:ext cx="1340017" cy="1340017"/>
          </a:xfrm>
          <a:prstGeom prst="rect">
            <a:avLst/>
          </a:prstGeom>
        </p:spPr>
      </p:pic>
    </p:spTree>
    <p:extLst>
      <p:ext uri="{BB962C8B-B14F-4D97-AF65-F5344CB8AC3E}">
        <p14:creationId xmlns:p14="http://schemas.microsoft.com/office/powerpoint/2010/main" val="201980486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hasCustomPrompt="1"/>
          </p:nvPr>
        </p:nvSpPr>
        <p:spPr>
          <a:xfrm>
            <a:off x="7127942" y="1913996"/>
            <a:ext cx="4863326" cy="1215717"/>
          </a:xfrm>
        </p:spPr>
        <p:txBody>
          <a:bodyPr wrap="square" anchor="t">
            <a:spAutoFit/>
          </a:bodyPr>
          <a:lstStyle>
            <a:lvl1pPr algn="l">
              <a:defRPr sz="4000">
                <a:solidFill>
                  <a:schemeClr val="tx1"/>
                </a:solidFill>
              </a:defRPr>
            </a:lvl1pPr>
          </a:lstStyle>
          <a:p>
            <a:r>
              <a:rPr lang="en-US" dirty="0"/>
              <a:t>Slide heading goes here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7127942" y="1367342"/>
            <a:ext cx="4863326" cy="500063"/>
          </a:xfrm>
        </p:spPr>
        <p:txBody>
          <a:bodyPr>
            <a:normAutofit/>
          </a:bodyPr>
          <a:lstStyle>
            <a:lvl1pPr marL="0" indent="0" algn="l">
              <a:buNone/>
              <a:defRPr sz="1800">
                <a:solidFill>
                  <a:schemeClr val="tx1">
                    <a:lumMod val="60000"/>
                    <a:lumOff val="40000"/>
                  </a:schemeClr>
                </a:solidFill>
              </a:defRPr>
            </a:lvl1pPr>
          </a:lstStyle>
          <a:p>
            <a:pPr lvl="0"/>
            <a:r>
              <a:rPr lang="en-US" dirty="0"/>
              <a:t>Slide subheading goes here</a:t>
            </a:r>
          </a:p>
        </p:txBody>
      </p:sp>
      <p:sp>
        <p:nvSpPr>
          <p:cNvPr id="21" name="Content Placeholder 2">
            <a:extLst>
              <a:ext uri="{FF2B5EF4-FFF2-40B4-BE49-F238E27FC236}">
                <a16:creationId xmlns:a16="http://schemas.microsoft.com/office/drawing/2014/main" id="{4F743DCC-5DE1-488F-A815-E247D5C3B055}"/>
              </a:ext>
            </a:extLst>
          </p:cNvPr>
          <p:cNvSpPr>
            <a:spLocks noGrp="1"/>
          </p:cNvSpPr>
          <p:nvPr>
            <p:ph sz="half" idx="1" hasCustomPrompt="1"/>
          </p:nvPr>
        </p:nvSpPr>
        <p:spPr>
          <a:xfrm>
            <a:off x="7126369" y="3289469"/>
            <a:ext cx="4863326" cy="3167167"/>
          </a:xfrm>
        </p:spPr>
        <p:txBody>
          <a:bodyPr>
            <a:normAutofit/>
          </a:bodyPr>
          <a:lstStyle>
            <a:lvl1pPr marL="0" indent="0" algn="l">
              <a:lnSpc>
                <a:spcPct val="114000"/>
              </a:lnSpc>
              <a:buClr>
                <a:schemeClr val="tx2"/>
              </a:buClr>
              <a:buNone/>
              <a:defRPr sz="1600">
                <a:solidFill>
                  <a:schemeClr val="tx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20" name="Picture Placeholder 3">
            <a:extLst>
              <a:ext uri="{FF2B5EF4-FFF2-40B4-BE49-F238E27FC236}">
                <a16:creationId xmlns:a16="http://schemas.microsoft.com/office/drawing/2014/main" id="{A245B86A-0CBF-4008-9579-19C643CB898B}"/>
              </a:ext>
            </a:extLst>
          </p:cNvPr>
          <p:cNvSpPr>
            <a:spLocks noGrp="1"/>
          </p:cNvSpPr>
          <p:nvPr>
            <p:ph type="pic" sz="quarter" idx="14"/>
          </p:nvPr>
        </p:nvSpPr>
        <p:spPr>
          <a:xfrm>
            <a:off x="1013894" y="1145655"/>
            <a:ext cx="2011266" cy="2011266"/>
          </a:xfrm>
          <a:custGeom>
            <a:avLst/>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oAutofit/>
          </a:bodyPr>
          <a:lstStyle>
            <a:lvl1pPr marL="0" indent="0" algn="ctr">
              <a:buNone/>
              <a:defRPr sz="1400">
                <a:solidFill>
                  <a:schemeClr val="tx1">
                    <a:lumMod val="65000"/>
                    <a:lumOff val="35000"/>
                  </a:schemeClr>
                </a:solidFill>
              </a:defRPr>
            </a:lvl1pPr>
          </a:lstStyle>
          <a:p>
            <a:endParaRPr lang="id-ID" dirty="0"/>
          </a:p>
        </p:txBody>
      </p:sp>
      <p:sp>
        <p:nvSpPr>
          <p:cNvPr id="22" name="Picture Placeholder 3">
            <a:extLst>
              <a:ext uri="{FF2B5EF4-FFF2-40B4-BE49-F238E27FC236}">
                <a16:creationId xmlns:a16="http://schemas.microsoft.com/office/drawing/2014/main" id="{AB0C0DF4-6B25-4F11-A7AF-CB84526DDA00}"/>
              </a:ext>
            </a:extLst>
          </p:cNvPr>
          <p:cNvSpPr>
            <a:spLocks noGrp="1"/>
          </p:cNvSpPr>
          <p:nvPr>
            <p:ph type="pic" sz="quarter" idx="15"/>
          </p:nvPr>
        </p:nvSpPr>
        <p:spPr>
          <a:xfrm>
            <a:off x="2756553" y="3269667"/>
            <a:ext cx="3167167" cy="3167167"/>
          </a:xfrm>
          <a:custGeom>
            <a:avLst/>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oAutofit/>
          </a:bodyPr>
          <a:lstStyle>
            <a:lvl1pPr marL="0" indent="0" algn="ctr">
              <a:buNone/>
              <a:defRPr sz="1400">
                <a:solidFill>
                  <a:schemeClr val="tx1">
                    <a:lumMod val="65000"/>
                    <a:lumOff val="35000"/>
                  </a:schemeClr>
                </a:solidFill>
              </a:defRPr>
            </a:lvl1pPr>
          </a:lstStyle>
          <a:p>
            <a:endParaRPr lang="id-ID" dirty="0"/>
          </a:p>
        </p:txBody>
      </p:sp>
      <p:sp>
        <p:nvSpPr>
          <p:cNvPr id="25" name="Picture Placeholder 3">
            <a:extLst>
              <a:ext uri="{FF2B5EF4-FFF2-40B4-BE49-F238E27FC236}">
                <a16:creationId xmlns:a16="http://schemas.microsoft.com/office/drawing/2014/main" id="{4222F8C3-2AA8-400E-906F-C21CF54D4592}"/>
              </a:ext>
            </a:extLst>
          </p:cNvPr>
          <p:cNvSpPr>
            <a:spLocks noGrp="1"/>
          </p:cNvSpPr>
          <p:nvPr>
            <p:ph type="pic" sz="quarter" idx="16"/>
          </p:nvPr>
        </p:nvSpPr>
        <p:spPr>
          <a:xfrm>
            <a:off x="4588973" y="596348"/>
            <a:ext cx="2163008" cy="2163008"/>
          </a:xfrm>
          <a:custGeom>
            <a:avLst/>
            <a:gdLst>
              <a:gd name="connsiteX0" fmla="*/ 1981200 w 3962400"/>
              <a:gd name="connsiteY0" fmla="*/ 0 h 3962400"/>
              <a:gd name="connsiteX1" fmla="*/ 3962400 w 3962400"/>
              <a:gd name="connsiteY1" fmla="*/ 1981200 h 3962400"/>
              <a:gd name="connsiteX2" fmla="*/ 1981200 w 3962400"/>
              <a:gd name="connsiteY2" fmla="*/ 3962400 h 3962400"/>
              <a:gd name="connsiteX3" fmla="*/ 0 w 3962400"/>
              <a:gd name="connsiteY3" fmla="*/ 1981200 h 3962400"/>
              <a:gd name="connsiteX4" fmla="*/ 1981200 w 3962400"/>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400">
                <a:moveTo>
                  <a:pt x="1981200" y="0"/>
                </a:moveTo>
                <a:cubicBezTo>
                  <a:pt x="3075387" y="0"/>
                  <a:pt x="3962400" y="887013"/>
                  <a:pt x="3962400" y="1981200"/>
                </a:cubicBezTo>
                <a:cubicBezTo>
                  <a:pt x="3962400" y="3075387"/>
                  <a:pt x="3075387"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oAutofit/>
          </a:bodyPr>
          <a:lstStyle>
            <a:lvl1pPr marL="0" indent="0" algn="ctr">
              <a:buNone/>
              <a:defRPr sz="1400">
                <a:solidFill>
                  <a:schemeClr val="tx1">
                    <a:lumMod val="65000"/>
                    <a:lumOff val="35000"/>
                  </a:schemeClr>
                </a:solidFill>
              </a:defRPr>
            </a:lvl1pPr>
          </a:lstStyle>
          <a:p>
            <a:endParaRPr lang="id-ID" dirty="0"/>
          </a:p>
        </p:txBody>
      </p:sp>
      <p:sp>
        <p:nvSpPr>
          <p:cNvPr id="26" name="Oval 25">
            <a:extLst>
              <a:ext uri="{FF2B5EF4-FFF2-40B4-BE49-F238E27FC236}">
                <a16:creationId xmlns:a16="http://schemas.microsoft.com/office/drawing/2014/main" id="{79114028-7EE8-4C95-87F8-647617FF7BAE}"/>
              </a:ext>
            </a:extLst>
          </p:cNvPr>
          <p:cNvSpPr/>
          <p:nvPr userDrawn="1"/>
        </p:nvSpPr>
        <p:spPr>
          <a:xfrm>
            <a:off x="906318" y="4496903"/>
            <a:ext cx="712694" cy="7126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a:extLst>
              <a:ext uri="{FF2B5EF4-FFF2-40B4-BE49-F238E27FC236}">
                <a16:creationId xmlns:a16="http://schemas.microsoft.com/office/drawing/2014/main" id="{C97D630C-ED21-4E7B-B5E8-5FDA15DBEB9F}"/>
              </a:ext>
            </a:extLst>
          </p:cNvPr>
          <p:cNvSpPr/>
          <p:nvPr userDrawn="1"/>
        </p:nvSpPr>
        <p:spPr>
          <a:xfrm>
            <a:off x="3025160" y="729260"/>
            <a:ext cx="213121" cy="2131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reeform: Shape 11">
            <a:extLst>
              <a:ext uri="{FF2B5EF4-FFF2-40B4-BE49-F238E27FC236}">
                <a16:creationId xmlns:a16="http://schemas.microsoft.com/office/drawing/2014/main" id="{FD473F62-D892-44DE-8578-E0F9E474E8EB}"/>
              </a:ext>
            </a:extLst>
          </p:cNvPr>
          <p:cNvSpPr/>
          <p:nvPr userDrawn="1"/>
        </p:nvSpPr>
        <p:spPr>
          <a:xfrm flipH="1">
            <a:off x="11138361" y="0"/>
            <a:ext cx="1053639" cy="1046664"/>
          </a:xfrm>
          <a:custGeom>
            <a:avLst/>
            <a:gdLst>
              <a:gd name="connsiteX0" fmla="*/ 728861 w 1053639"/>
              <a:gd name="connsiteY0" fmla="*/ 0 h 1046664"/>
              <a:gd name="connsiteX1" fmla="*/ 1053472 w 1053639"/>
              <a:gd name="connsiteY1" fmla="*/ 0 h 1046664"/>
              <a:gd name="connsiteX2" fmla="*/ 1053639 w 1053639"/>
              <a:gd name="connsiteY2" fmla="*/ 3301 h 1046664"/>
              <a:gd name="connsiteX3" fmla="*/ 10276 w 1053639"/>
              <a:gd name="connsiteY3" fmla="*/ 1046664 h 1046664"/>
              <a:gd name="connsiteX4" fmla="*/ 0 w 1053639"/>
              <a:gd name="connsiteY4" fmla="*/ 1046145 h 1046664"/>
              <a:gd name="connsiteX5" fmla="*/ 0 w 1053639"/>
              <a:gd name="connsiteY5" fmla="*/ 721534 h 1046664"/>
              <a:gd name="connsiteX6" fmla="*/ 10276 w 1053639"/>
              <a:gd name="connsiteY6" fmla="*/ 722053 h 1046664"/>
              <a:gd name="connsiteX7" fmla="*/ 729028 w 1053639"/>
              <a:gd name="connsiteY7" fmla="*/ 3301 h 104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639" h="1046664">
                <a:moveTo>
                  <a:pt x="728861" y="0"/>
                </a:moveTo>
                <a:lnTo>
                  <a:pt x="1053472" y="0"/>
                </a:lnTo>
                <a:lnTo>
                  <a:pt x="1053639" y="3301"/>
                </a:lnTo>
                <a:cubicBezTo>
                  <a:pt x="1053639" y="579534"/>
                  <a:pt x="586509" y="1046664"/>
                  <a:pt x="10276" y="1046664"/>
                </a:cubicBezTo>
                <a:lnTo>
                  <a:pt x="0" y="1046145"/>
                </a:lnTo>
                <a:lnTo>
                  <a:pt x="0" y="721534"/>
                </a:lnTo>
                <a:lnTo>
                  <a:pt x="10276" y="722053"/>
                </a:lnTo>
                <a:cubicBezTo>
                  <a:pt x="407232" y="722053"/>
                  <a:pt x="729028" y="400257"/>
                  <a:pt x="729028" y="330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solidFill>
                <a:schemeClr val="tx1"/>
              </a:solidFill>
            </a:endParaRPr>
          </a:p>
        </p:txBody>
      </p:sp>
    </p:spTree>
    <p:extLst>
      <p:ext uri="{BB962C8B-B14F-4D97-AF65-F5344CB8AC3E}">
        <p14:creationId xmlns:p14="http://schemas.microsoft.com/office/powerpoint/2010/main" val="98814476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dirty="0"/>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hasCustomPrompt="1"/>
          </p:nvPr>
        </p:nvSpPr>
        <p:spPr>
          <a:xfrm>
            <a:off x="274573" y="1605108"/>
            <a:ext cx="6468351" cy="661720"/>
          </a:xfrm>
        </p:spPr>
        <p:txBody>
          <a:bodyPr wrap="square" anchor="t">
            <a:spAutoFit/>
          </a:bodyPr>
          <a:lstStyle>
            <a:lvl1pPr algn="ctr">
              <a:defRPr sz="4000">
                <a:solidFill>
                  <a:schemeClr val="tx1"/>
                </a:solidFill>
              </a:defRPr>
            </a:lvl1pPr>
          </a:lstStyle>
          <a:p>
            <a:r>
              <a:rPr lang="en-US" dirty="0"/>
              <a:t>Slide heading goes here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1077085" y="2354408"/>
            <a:ext cx="4863326" cy="500063"/>
          </a:xfrm>
        </p:spPr>
        <p:txBody>
          <a:bodyPr>
            <a:normAutofit/>
          </a:bodyPr>
          <a:lstStyle>
            <a:lvl1pPr marL="0" indent="0" algn="ctr">
              <a:buNone/>
              <a:defRPr sz="1800">
                <a:solidFill>
                  <a:schemeClr val="tx1">
                    <a:lumMod val="60000"/>
                    <a:lumOff val="40000"/>
                  </a:schemeClr>
                </a:solidFill>
              </a:defRPr>
            </a:lvl1pPr>
          </a:lstStyle>
          <a:p>
            <a:pPr lvl="0"/>
            <a:r>
              <a:rPr lang="en-US" dirty="0"/>
              <a:t>Slide subheading goes here</a:t>
            </a:r>
          </a:p>
        </p:txBody>
      </p:sp>
      <p:sp>
        <p:nvSpPr>
          <p:cNvPr id="23" name="Rectangle 22">
            <a:extLst>
              <a:ext uri="{FF2B5EF4-FFF2-40B4-BE49-F238E27FC236}">
                <a16:creationId xmlns:a16="http://schemas.microsoft.com/office/drawing/2014/main" id="{62AC8031-C1E9-40A8-9AC7-0DB2797D39D0}"/>
              </a:ext>
            </a:extLst>
          </p:cNvPr>
          <p:cNvSpPr/>
          <p:nvPr userDrawn="1"/>
        </p:nvSpPr>
        <p:spPr>
          <a:xfrm>
            <a:off x="9289774" y="0"/>
            <a:ext cx="290222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a:extLst>
              <a:ext uri="{FF2B5EF4-FFF2-40B4-BE49-F238E27FC236}">
                <a16:creationId xmlns:a16="http://schemas.microsoft.com/office/drawing/2014/main" id="{B13B882E-A1E4-4F96-92AC-32DFE9EA495F}"/>
              </a:ext>
            </a:extLst>
          </p:cNvPr>
          <p:cNvSpPr/>
          <p:nvPr userDrawn="1"/>
        </p:nvSpPr>
        <p:spPr>
          <a:xfrm>
            <a:off x="-1" y="2931459"/>
            <a:ext cx="7017499" cy="10219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a16="http://schemas.microsoft.com/office/drawing/2014/main" id="{F6813C4F-0392-4319-8271-57ECCB9FE0C9}"/>
              </a:ext>
            </a:extLst>
          </p:cNvPr>
          <p:cNvSpPr/>
          <p:nvPr userDrawn="1"/>
        </p:nvSpPr>
        <p:spPr>
          <a:xfrm rot="5400000">
            <a:off x="8516359" y="4666482"/>
            <a:ext cx="1585795" cy="1367065"/>
          </a:xfrm>
          <a:prstGeom prst="hexagon">
            <a:avLst/>
          </a:prstGeom>
          <a:solidFill>
            <a:schemeClr val="bg1">
              <a:lumMod val="95000"/>
            </a:schemeClr>
          </a:solidFill>
          <a:ln w="63500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8" name="Hexagon 27">
            <a:extLst>
              <a:ext uri="{FF2B5EF4-FFF2-40B4-BE49-F238E27FC236}">
                <a16:creationId xmlns:a16="http://schemas.microsoft.com/office/drawing/2014/main" id="{B88DE379-6D80-4317-8DFF-1FC9ABDD2471}"/>
              </a:ext>
            </a:extLst>
          </p:cNvPr>
          <p:cNvSpPr/>
          <p:nvPr userDrawn="1"/>
        </p:nvSpPr>
        <p:spPr>
          <a:xfrm rot="5400000">
            <a:off x="8516359" y="824454"/>
            <a:ext cx="1585795" cy="1367065"/>
          </a:xfrm>
          <a:prstGeom prst="hexagon">
            <a:avLst/>
          </a:prstGeom>
          <a:solidFill>
            <a:schemeClr val="bg1">
              <a:lumMod val="95000"/>
            </a:schemeClr>
          </a:solidFill>
          <a:ln w="63500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31" name="Hexagon 30">
            <a:extLst>
              <a:ext uri="{FF2B5EF4-FFF2-40B4-BE49-F238E27FC236}">
                <a16:creationId xmlns:a16="http://schemas.microsoft.com/office/drawing/2014/main" id="{7705FE52-4950-49E0-B450-CA173E5D5B50}"/>
              </a:ext>
            </a:extLst>
          </p:cNvPr>
          <p:cNvSpPr/>
          <p:nvPr userDrawn="1"/>
        </p:nvSpPr>
        <p:spPr>
          <a:xfrm rot="5400000">
            <a:off x="9636088" y="2745468"/>
            <a:ext cx="1585795" cy="1367065"/>
          </a:xfrm>
          <a:prstGeom prst="hexagon">
            <a:avLst/>
          </a:prstGeom>
          <a:solidFill>
            <a:schemeClr val="bg1">
              <a:lumMod val="95000"/>
            </a:schemeClr>
          </a:solidFill>
          <a:ln w="63500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2" name="Hexagon 31">
            <a:extLst>
              <a:ext uri="{FF2B5EF4-FFF2-40B4-BE49-F238E27FC236}">
                <a16:creationId xmlns:a16="http://schemas.microsoft.com/office/drawing/2014/main" id="{D4064402-4B63-4A31-87F2-51BE046BF8C4}"/>
              </a:ext>
            </a:extLst>
          </p:cNvPr>
          <p:cNvSpPr/>
          <p:nvPr userDrawn="1"/>
        </p:nvSpPr>
        <p:spPr>
          <a:xfrm rot="5400000">
            <a:off x="7357651" y="2745468"/>
            <a:ext cx="1585795" cy="1367065"/>
          </a:xfrm>
          <a:prstGeom prst="hexagon">
            <a:avLst/>
          </a:prstGeom>
          <a:solidFill>
            <a:schemeClr val="bg1">
              <a:lumMod val="95000"/>
            </a:schemeClr>
          </a:solidFill>
          <a:ln w="63500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2">
            <a:extLst>
              <a:ext uri="{FF2B5EF4-FFF2-40B4-BE49-F238E27FC236}">
                <a16:creationId xmlns:a16="http://schemas.microsoft.com/office/drawing/2014/main" id="{3B36F43C-C531-4C4E-900A-C95EB5441127}"/>
              </a:ext>
            </a:extLst>
          </p:cNvPr>
          <p:cNvSpPr>
            <a:spLocks noGrp="1"/>
          </p:cNvSpPr>
          <p:nvPr>
            <p:ph sz="half" idx="1" hasCustomPrompt="1"/>
          </p:nvPr>
        </p:nvSpPr>
        <p:spPr>
          <a:xfrm>
            <a:off x="1077085" y="4557117"/>
            <a:ext cx="4863326" cy="2015535"/>
          </a:xfrm>
        </p:spPr>
        <p:txBody>
          <a:bodyPr>
            <a:normAutofit/>
          </a:bodyPr>
          <a:lstStyle>
            <a:lvl1pPr marL="0" indent="0" algn="l">
              <a:lnSpc>
                <a:spcPct val="114000"/>
              </a:lnSpc>
              <a:buClr>
                <a:schemeClr val="tx2"/>
              </a:buClr>
              <a:buNone/>
              <a:defRPr sz="1600">
                <a:solidFill>
                  <a:schemeClr val="tx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Tree>
    <p:extLst>
      <p:ext uri="{BB962C8B-B14F-4D97-AF65-F5344CB8AC3E}">
        <p14:creationId xmlns:p14="http://schemas.microsoft.com/office/powerpoint/2010/main" val="365122304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20045F-03C8-45A1-BFC2-70074AD03A05}"/>
              </a:ext>
            </a:extLst>
          </p:cNvPr>
          <p:cNvSpPr>
            <a:spLocks noGrp="1"/>
          </p:cNvSpPr>
          <p:nvPr>
            <p:ph type="subTitle" idx="1" hasCustomPrompt="1"/>
          </p:nvPr>
        </p:nvSpPr>
        <p:spPr>
          <a:xfrm>
            <a:off x="856032" y="3499542"/>
            <a:ext cx="6790418" cy="490991"/>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 email@subex.com</a:t>
            </a:r>
          </a:p>
        </p:txBody>
      </p:sp>
      <p:sp>
        <p:nvSpPr>
          <p:cNvPr id="4" name="Date Placeholder 3">
            <a:extLst>
              <a:ext uri="{FF2B5EF4-FFF2-40B4-BE49-F238E27FC236}">
                <a16:creationId xmlns:a16="http://schemas.microsoft.com/office/drawing/2014/main" id="{B42F2539-A826-4027-BB94-0D99A6A399F3}"/>
              </a:ext>
            </a:extLst>
          </p:cNvPr>
          <p:cNvSpPr>
            <a:spLocks noGrp="1"/>
          </p:cNvSpPr>
          <p:nvPr>
            <p:ph type="dt" sz="half" idx="10"/>
          </p:nvPr>
        </p:nvSpPr>
        <p:spPr>
          <a:xfrm>
            <a:off x="217404" y="6356350"/>
            <a:ext cx="2743200" cy="365125"/>
          </a:xfrm>
        </p:spPr>
        <p:txBody>
          <a:bodyPr/>
          <a:lstStyle>
            <a:lvl1pPr>
              <a:defRPr>
                <a:solidFill>
                  <a:srgbClr val="FFFFFF"/>
                </a:solidFill>
                <a:latin typeface="Levenim MT" panose="02010502060101010101" pitchFamily="2" charset="-79"/>
                <a:cs typeface="Levenim MT" panose="02010502060101010101" pitchFamily="2" charset="-79"/>
              </a:defRPr>
            </a:lvl1pPr>
          </a:lstStyle>
          <a:p>
            <a:endParaRPr lang="en-US" dirty="0"/>
          </a:p>
        </p:txBody>
      </p:sp>
      <p:sp>
        <p:nvSpPr>
          <p:cNvPr id="5" name="Footer Placeholder 4">
            <a:extLst>
              <a:ext uri="{FF2B5EF4-FFF2-40B4-BE49-F238E27FC236}">
                <a16:creationId xmlns:a16="http://schemas.microsoft.com/office/drawing/2014/main" id="{7132F679-2A1D-4860-88F7-A75377D40A44}"/>
              </a:ext>
            </a:extLst>
          </p:cNvPr>
          <p:cNvSpPr>
            <a:spLocks noGrp="1"/>
          </p:cNvSpPr>
          <p:nvPr>
            <p:ph type="ftr" sz="quarter" idx="11"/>
          </p:nvPr>
        </p:nvSpPr>
        <p:spPr>
          <a:xfrm>
            <a:off x="7887870" y="6356350"/>
            <a:ext cx="4114800" cy="365125"/>
          </a:xfrm>
        </p:spPr>
        <p:txBody>
          <a:bodyPr/>
          <a:lstStyle>
            <a:lvl1pPr algn="r">
              <a:defRPr>
                <a:solidFill>
                  <a:srgbClr val="FFFFFF"/>
                </a:solidFill>
                <a:latin typeface="Levenim MT" panose="02010502060101010101" pitchFamily="2" charset="-79"/>
                <a:cs typeface="Levenim MT" panose="02010502060101010101" pitchFamily="2" charset="-79"/>
              </a:defRPr>
            </a:lvl1pPr>
          </a:lstStyle>
          <a:p>
            <a:endParaRPr lang="en-US" dirty="0"/>
          </a:p>
        </p:txBody>
      </p:sp>
      <p:sp>
        <p:nvSpPr>
          <p:cNvPr id="22" name="Freeform 14">
            <a:extLst>
              <a:ext uri="{FF2B5EF4-FFF2-40B4-BE49-F238E27FC236}">
                <a16:creationId xmlns:a16="http://schemas.microsoft.com/office/drawing/2014/main" id="{4D78334E-A2C7-40FF-9FD5-F86C545F185D}"/>
              </a:ext>
            </a:extLst>
          </p:cNvPr>
          <p:cNvSpPr/>
          <p:nvPr userDrawn="1"/>
        </p:nvSpPr>
        <p:spPr>
          <a:xfrm flipH="1">
            <a:off x="7153275" y="0"/>
            <a:ext cx="5038725" cy="4667250"/>
          </a:xfrm>
          <a:custGeom>
            <a:avLst/>
            <a:gdLst>
              <a:gd name="connsiteX0" fmla="*/ 4757262 w 5038725"/>
              <a:gd name="connsiteY0" fmla="*/ 2696147 h 4667250"/>
              <a:gd name="connsiteX1" fmla="*/ 1913192 w 5038725"/>
              <a:gd name="connsiteY1" fmla="*/ 4338162 h 4667250"/>
              <a:gd name="connsiteX2" fmla="*/ 0 w 5038725"/>
              <a:gd name="connsiteY2" fmla="*/ 3238310 h 4667250"/>
              <a:gd name="connsiteX3" fmla="*/ 0 w 5038725"/>
              <a:gd name="connsiteY3" fmla="*/ 3568351 h 4667250"/>
              <a:gd name="connsiteX4" fmla="*/ 1913192 w 5038725"/>
              <a:gd name="connsiteY4" fmla="*/ 4668107 h 4667250"/>
              <a:gd name="connsiteX5" fmla="*/ 5043012 w 5038725"/>
              <a:gd name="connsiteY5" fmla="*/ 2861120 h 4667250"/>
              <a:gd name="connsiteX6" fmla="*/ 5043012 w 5038725"/>
              <a:gd name="connsiteY6" fmla="*/ 0 h 4667250"/>
              <a:gd name="connsiteX7" fmla="*/ 4757262 w 5038725"/>
              <a:gd name="connsiteY7" fmla="*/ 0 h 4667250"/>
              <a:gd name="connsiteX8" fmla="*/ 4757262 w 5038725"/>
              <a:gd name="connsiteY8" fmla="*/ 2696147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725" h="4667250">
                <a:moveTo>
                  <a:pt x="4757262" y="2696147"/>
                </a:moveTo>
                <a:lnTo>
                  <a:pt x="1913192" y="4338162"/>
                </a:lnTo>
                <a:lnTo>
                  <a:pt x="0" y="3238310"/>
                </a:lnTo>
                <a:lnTo>
                  <a:pt x="0" y="3568351"/>
                </a:lnTo>
                <a:lnTo>
                  <a:pt x="1913192" y="4668107"/>
                </a:lnTo>
                <a:lnTo>
                  <a:pt x="5043012" y="2861120"/>
                </a:lnTo>
                <a:lnTo>
                  <a:pt x="5043012" y="0"/>
                </a:lnTo>
                <a:lnTo>
                  <a:pt x="4757262" y="0"/>
                </a:lnTo>
                <a:lnTo>
                  <a:pt x="4757262" y="2696147"/>
                </a:lnTo>
                <a:close/>
              </a:path>
            </a:pathLst>
          </a:custGeom>
          <a:solidFill>
            <a:srgbClr val="EFEFEF">
              <a:alpha val="20000"/>
            </a:srgbClr>
          </a:solidFill>
          <a:ln w="9525" cap="flat">
            <a:noFill/>
            <a:prstDash val="solid"/>
            <a:miter/>
          </a:ln>
        </p:spPr>
        <p:txBody>
          <a:bodyPr rtlCol="0" anchor="ctr"/>
          <a:lstStyle/>
          <a:p>
            <a:endParaRPr lang="en-US" dirty="0"/>
          </a:p>
        </p:txBody>
      </p:sp>
      <p:sp>
        <p:nvSpPr>
          <p:cNvPr id="23" name="Freeform 15">
            <a:extLst>
              <a:ext uri="{FF2B5EF4-FFF2-40B4-BE49-F238E27FC236}">
                <a16:creationId xmlns:a16="http://schemas.microsoft.com/office/drawing/2014/main" id="{545647A0-31E1-437E-96AA-A0E7C507FE81}"/>
              </a:ext>
            </a:extLst>
          </p:cNvPr>
          <p:cNvSpPr/>
          <p:nvPr userDrawn="1"/>
        </p:nvSpPr>
        <p:spPr>
          <a:xfrm>
            <a:off x="3219069" y="5196459"/>
            <a:ext cx="5753100" cy="1657350"/>
          </a:xfrm>
          <a:custGeom>
            <a:avLst/>
            <a:gdLst>
              <a:gd name="connsiteX0" fmla="*/ 2876931 w 5753100"/>
              <a:gd name="connsiteY0" fmla="*/ 0 h 1657350"/>
              <a:gd name="connsiteX1" fmla="*/ 0 w 5753100"/>
              <a:gd name="connsiteY1" fmla="*/ 1661541 h 1657350"/>
              <a:gd name="connsiteX2" fmla="*/ 0 w 5753100"/>
              <a:gd name="connsiteY2" fmla="*/ 1661541 h 1657350"/>
              <a:gd name="connsiteX3" fmla="*/ 565499 w 5753100"/>
              <a:gd name="connsiteY3" fmla="*/ 1661541 h 1657350"/>
              <a:gd name="connsiteX4" fmla="*/ 2876931 w 5753100"/>
              <a:gd name="connsiteY4" fmla="*/ 329946 h 1657350"/>
              <a:gd name="connsiteX5" fmla="*/ 5186935 w 5753100"/>
              <a:gd name="connsiteY5" fmla="*/ 1661541 h 1657350"/>
              <a:gd name="connsiteX6" fmla="*/ 5753767 w 5753100"/>
              <a:gd name="connsiteY6" fmla="*/ 1661541 h 1657350"/>
              <a:gd name="connsiteX7" fmla="*/ 5753767 w 5753100"/>
              <a:gd name="connsiteY7" fmla="*/ 1661541 h 1657350"/>
              <a:gd name="connsiteX8" fmla="*/ 2876931 w 5753100"/>
              <a:gd name="connsiteY8"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3100" h="1657350">
                <a:moveTo>
                  <a:pt x="2876931" y="0"/>
                </a:moveTo>
                <a:lnTo>
                  <a:pt x="0" y="1661541"/>
                </a:lnTo>
                <a:lnTo>
                  <a:pt x="0" y="1661541"/>
                </a:lnTo>
                <a:lnTo>
                  <a:pt x="565499" y="1661541"/>
                </a:lnTo>
                <a:lnTo>
                  <a:pt x="2876931" y="329946"/>
                </a:lnTo>
                <a:lnTo>
                  <a:pt x="5186935" y="1661541"/>
                </a:lnTo>
                <a:lnTo>
                  <a:pt x="5753767" y="1661541"/>
                </a:lnTo>
                <a:lnTo>
                  <a:pt x="5753767" y="1661541"/>
                </a:lnTo>
                <a:lnTo>
                  <a:pt x="2876931" y="0"/>
                </a:lnTo>
                <a:close/>
              </a:path>
            </a:pathLst>
          </a:custGeom>
          <a:solidFill>
            <a:srgbClr val="EFEFEF">
              <a:alpha val="20000"/>
            </a:srgbClr>
          </a:solidFill>
          <a:ln w="9525" cap="flat">
            <a:noFill/>
            <a:prstDash val="solid"/>
            <a:miter/>
          </a:ln>
        </p:spPr>
        <p:txBody>
          <a:bodyPr rtlCol="0" anchor="ctr"/>
          <a:lstStyle/>
          <a:p>
            <a:endParaRPr lang="en-US"/>
          </a:p>
        </p:txBody>
      </p:sp>
      <p:pic>
        <p:nvPicPr>
          <p:cNvPr id="27" name="Picture 26">
            <a:extLst>
              <a:ext uri="{FF2B5EF4-FFF2-40B4-BE49-F238E27FC236}">
                <a16:creationId xmlns:a16="http://schemas.microsoft.com/office/drawing/2014/main" id="{ADBC967D-4D86-4D68-A82A-5DEEA52A7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7657" y="870857"/>
            <a:ext cx="3154111" cy="950698"/>
          </a:xfrm>
          <a:prstGeom prst="rect">
            <a:avLst/>
          </a:prstGeom>
        </p:spPr>
      </p:pic>
      <p:sp>
        <p:nvSpPr>
          <p:cNvPr id="31" name="Title 1">
            <a:extLst>
              <a:ext uri="{FF2B5EF4-FFF2-40B4-BE49-F238E27FC236}">
                <a16:creationId xmlns:a16="http://schemas.microsoft.com/office/drawing/2014/main" id="{3068F327-AEDF-4207-81D8-2B32BC9F720B}"/>
              </a:ext>
            </a:extLst>
          </p:cNvPr>
          <p:cNvSpPr>
            <a:spLocks noGrp="1"/>
          </p:cNvSpPr>
          <p:nvPr>
            <p:ph type="ctrTitle" hasCustomPrompt="1"/>
          </p:nvPr>
        </p:nvSpPr>
        <p:spPr>
          <a:xfrm>
            <a:off x="856032" y="2519491"/>
            <a:ext cx="6686549" cy="900447"/>
          </a:xfrm>
        </p:spPr>
        <p:txBody>
          <a:bodyPr anchor="b"/>
          <a:lstStyle>
            <a:lvl1pPr algn="l">
              <a:defRPr sz="6000" b="1">
                <a:solidFill>
                  <a:srgbClr val="FFFFFF"/>
                </a:solidFill>
              </a:defRPr>
            </a:lvl1pPr>
          </a:lstStyle>
          <a:p>
            <a:r>
              <a:rPr lang="en-US" dirty="0"/>
              <a:t>Thank you</a:t>
            </a:r>
          </a:p>
        </p:txBody>
      </p:sp>
      <p:grpSp>
        <p:nvGrpSpPr>
          <p:cNvPr id="32" name="Group 31">
            <a:extLst>
              <a:ext uri="{FF2B5EF4-FFF2-40B4-BE49-F238E27FC236}">
                <a16:creationId xmlns:a16="http://schemas.microsoft.com/office/drawing/2014/main" id="{B8E2A5B6-536D-427A-BC35-C79B91505456}"/>
              </a:ext>
            </a:extLst>
          </p:cNvPr>
          <p:cNvGrpSpPr/>
          <p:nvPr userDrawn="1"/>
        </p:nvGrpSpPr>
        <p:grpSpPr>
          <a:xfrm>
            <a:off x="956269" y="2192144"/>
            <a:ext cx="1431475" cy="159967"/>
            <a:chOff x="11455396" y="6670628"/>
            <a:chExt cx="617587" cy="69015"/>
          </a:xfrm>
          <a:solidFill>
            <a:schemeClr val="bg1"/>
          </a:solidFill>
        </p:grpSpPr>
        <p:cxnSp>
          <p:nvCxnSpPr>
            <p:cNvPr id="33" name="Straight Connector 32">
              <a:extLst>
                <a:ext uri="{FF2B5EF4-FFF2-40B4-BE49-F238E27FC236}">
                  <a16:creationId xmlns:a16="http://schemas.microsoft.com/office/drawing/2014/main" id="{CD940747-6F7A-428B-9306-251F4875388B}"/>
                </a:ext>
              </a:extLst>
            </p:cNvPr>
            <p:cNvCxnSpPr>
              <a:cxnSpLocks/>
              <a:stCxn id="39" idx="6"/>
              <a:endCxn id="35" idx="2"/>
            </p:cNvCxnSpPr>
            <p:nvPr/>
          </p:nvCxnSpPr>
          <p:spPr>
            <a:xfrm>
              <a:off x="11524411" y="6705135"/>
              <a:ext cx="479557"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ADC7332-B7F9-468D-A882-6AB8632C8B2B}"/>
                </a:ext>
              </a:extLst>
            </p:cNvPr>
            <p:cNvGrpSpPr/>
            <p:nvPr/>
          </p:nvGrpSpPr>
          <p:grpSpPr>
            <a:xfrm flipV="1">
              <a:off x="11455396" y="6670628"/>
              <a:ext cx="617587" cy="69015"/>
              <a:chOff x="10984312" y="6560323"/>
              <a:chExt cx="987073" cy="110305"/>
            </a:xfrm>
            <a:grpFill/>
          </p:grpSpPr>
          <p:sp>
            <p:nvSpPr>
              <p:cNvPr id="35" name="Oval 34">
                <a:extLst>
                  <a:ext uri="{FF2B5EF4-FFF2-40B4-BE49-F238E27FC236}">
                    <a16:creationId xmlns:a16="http://schemas.microsoft.com/office/drawing/2014/main" id="{0CC7E2C5-DDC1-48F1-BA75-A4DA1FBCCD44}"/>
                  </a:ext>
                </a:extLst>
              </p:cNvPr>
              <p:cNvSpPr/>
              <p:nvPr/>
            </p:nvSpPr>
            <p:spPr>
              <a:xfrm>
                <a:off x="11861080" y="6560323"/>
                <a:ext cx="110305" cy="1103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ED71133-816C-4871-AD86-CA4AC1BD41D6}"/>
                  </a:ext>
                </a:extLst>
              </p:cNvPr>
              <p:cNvSpPr/>
              <p:nvPr/>
            </p:nvSpPr>
            <p:spPr>
              <a:xfrm>
                <a:off x="11645639" y="6560323"/>
                <a:ext cx="110305" cy="1103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F8DB7E7-03ED-41D7-AFB8-209C4CD2FEAB}"/>
                  </a:ext>
                </a:extLst>
              </p:cNvPr>
              <p:cNvSpPr/>
              <p:nvPr/>
            </p:nvSpPr>
            <p:spPr>
              <a:xfrm>
                <a:off x="11425317" y="6560323"/>
                <a:ext cx="110305" cy="1103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355AD73-257A-401C-939E-8A0482AE40C2}"/>
                  </a:ext>
                </a:extLst>
              </p:cNvPr>
              <p:cNvSpPr/>
              <p:nvPr/>
            </p:nvSpPr>
            <p:spPr>
              <a:xfrm>
                <a:off x="11204850" y="6560323"/>
                <a:ext cx="110305" cy="1103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E9BEC49-406E-4857-9596-FCFBEB673B7B}"/>
                  </a:ext>
                </a:extLst>
              </p:cNvPr>
              <p:cNvSpPr/>
              <p:nvPr/>
            </p:nvSpPr>
            <p:spPr>
              <a:xfrm>
                <a:off x="10984312" y="6560323"/>
                <a:ext cx="110305" cy="1103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6159396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4C61-9F05-4501-AB74-61BF712413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BA7D4E-2023-4324-9DC4-5AFE36218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0A0B6E-11EA-48E2-9E55-5A8C056F77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A3E518-5D98-4D26-AA79-B8D9617A8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652055-FC91-44A5-A705-54C4ADFF4B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FF1C3C-22B4-4B1B-B61D-E422CDA7E59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BD4AC7-E32A-4755-91EC-AD2161CD12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A56D0A-7E05-4D28-A277-4328D289ABD9}"/>
              </a:ext>
            </a:extLst>
          </p:cNvPr>
          <p:cNvSpPr>
            <a:spLocks noGrp="1"/>
          </p:cNvSpPr>
          <p:nvPr>
            <p:ph type="sldNum" sz="quarter" idx="12"/>
          </p:nvPr>
        </p:nvSpPr>
        <p:spPr/>
        <p:txBody>
          <a:bodyPr/>
          <a:lstStyle/>
          <a:p>
            <a:fld id="{1FE84135-0167-4CE1-BB4F-A8A556ED47B4}" type="slidenum">
              <a:rPr lang="en-US" smtClean="0"/>
              <a:t>‹#›</a:t>
            </a:fld>
            <a:endParaRPr lang="en-US"/>
          </a:p>
        </p:txBody>
      </p:sp>
    </p:spTree>
    <p:extLst>
      <p:ext uri="{BB962C8B-B14F-4D97-AF65-F5344CB8AC3E}">
        <p14:creationId xmlns:p14="http://schemas.microsoft.com/office/powerpoint/2010/main" val="59698941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B5EF-953F-4EAB-879F-0609CE8DEE51}"/>
              </a:ext>
            </a:extLst>
          </p:cNvPr>
          <p:cNvSpPr>
            <a:spLocks noGrp="1"/>
          </p:cNvSpPr>
          <p:nvPr>
            <p:ph type="title"/>
          </p:nvPr>
        </p:nvSpPr>
        <p:spPr>
          <a:xfrm>
            <a:off x="838200" y="0"/>
            <a:ext cx="10515600" cy="1325563"/>
          </a:xfrm>
        </p:spPr>
        <p:txBody>
          <a:bodyPr>
            <a:normAutofit/>
          </a:bodyPr>
          <a:lstStyle>
            <a:lvl1pPr algn="ctr">
              <a:defRPr sz="4000">
                <a:solidFill>
                  <a:srgbClr val="00A2D2"/>
                </a:solidFill>
                <a:latin typeface="Open Sans" panose="020B0606030504020204"/>
              </a:defRPr>
            </a:lvl1pPr>
          </a:lstStyle>
          <a:p>
            <a:r>
              <a:rPr lang="en-US" dirty="0"/>
              <a:t>Click to edit Master title style</a:t>
            </a:r>
          </a:p>
        </p:txBody>
      </p:sp>
      <p:grpSp>
        <p:nvGrpSpPr>
          <p:cNvPr id="6" name="Group 5">
            <a:extLst>
              <a:ext uri="{FF2B5EF4-FFF2-40B4-BE49-F238E27FC236}">
                <a16:creationId xmlns:a16="http://schemas.microsoft.com/office/drawing/2014/main" id="{4B3C45CA-2FF7-4FD2-877E-CBDCE94A4F5A}"/>
              </a:ext>
            </a:extLst>
          </p:cNvPr>
          <p:cNvGrpSpPr/>
          <p:nvPr userDrawn="1"/>
        </p:nvGrpSpPr>
        <p:grpSpPr>
          <a:xfrm>
            <a:off x="11442696" y="6670628"/>
            <a:ext cx="617587" cy="69015"/>
            <a:chOff x="11455396" y="6670628"/>
            <a:chExt cx="617587" cy="69015"/>
          </a:xfrm>
        </p:grpSpPr>
        <p:cxnSp>
          <p:nvCxnSpPr>
            <p:cNvPr id="7" name="Straight Connector 6">
              <a:extLst>
                <a:ext uri="{FF2B5EF4-FFF2-40B4-BE49-F238E27FC236}">
                  <a16:creationId xmlns:a16="http://schemas.microsoft.com/office/drawing/2014/main" id="{0D216D0C-4B26-4EF3-911E-ED06CB5EA400}"/>
                </a:ext>
              </a:extLst>
            </p:cNvPr>
            <p:cNvCxnSpPr>
              <a:cxnSpLocks/>
              <a:stCxn id="13" idx="6"/>
              <a:endCxn id="9"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E1731FF-DF5C-47CE-A895-5C8BC7C3D5D2}"/>
                </a:ext>
              </a:extLst>
            </p:cNvPr>
            <p:cNvGrpSpPr/>
            <p:nvPr/>
          </p:nvGrpSpPr>
          <p:grpSpPr>
            <a:xfrm flipV="1">
              <a:off x="11455396" y="6670628"/>
              <a:ext cx="617587" cy="69015"/>
              <a:chOff x="10984312" y="6560323"/>
              <a:chExt cx="987073" cy="110305"/>
            </a:xfrm>
          </p:grpSpPr>
          <p:sp>
            <p:nvSpPr>
              <p:cNvPr id="9" name="Oval 8">
                <a:extLst>
                  <a:ext uri="{FF2B5EF4-FFF2-40B4-BE49-F238E27FC236}">
                    <a16:creationId xmlns:a16="http://schemas.microsoft.com/office/drawing/2014/main" id="{D20BF2C1-6981-47ED-99C9-CB23DEC3676A}"/>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45AD99-7E82-4A66-99E0-810182B692EC}"/>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A4368B-F15F-4A25-A7CB-68AD6C99C0A9}"/>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77AA1EC-1540-4E24-8D18-82378C9DA543}"/>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4EDDFF-518B-4338-86B4-142A5037B103}"/>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Slide Number Placeholder 5">
            <a:extLst>
              <a:ext uri="{FF2B5EF4-FFF2-40B4-BE49-F238E27FC236}">
                <a16:creationId xmlns:a16="http://schemas.microsoft.com/office/drawing/2014/main" id="{E089137E-5769-4392-8CE0-58B4AB352D66}"/>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spTree>
    <p:extLst>
      <p:ext uri="{BB962C8B-B14F-4D97-AF65-F5344CB8AC3E}">
        <p14:creationId xmlns:p14="http://schemas.microsoft.com/office/powerpoint/2010/main" val="322711239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FFF1-81EA-41F5-A263-F6756C09F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81D4C-63C3-4F13-8BE9-9C973F7AB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EF30A-FDCC-427F-AB08-A4C4EC778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4CCFBE-4C97-4901-8536-73694126CB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DF0B49-B07C-47D9-B279-47A2F47FF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AF611-CFAF-498A-A307-44A332349213}"/>
              </a:ext>
            </a:extLst>
          </p:cNvPr>
          <p:cNvSpPr>
            <a:spLocks noGrp="1"/>
          </p:cNvSpPr>
          <p:nvPr>
            <p:ph type="sldNum" sz="quarter" idx="12"/>
          </p:nvPr>
        </p:nvSpPr>
        <p:spPr/>
        <p:txBody>
          <a:bodyPr/>
          <a:lstStyle/>
          <a:p>
            <a:fld id="{1FE84135-0167-4CE1-BB4F-A8A556ED47B4}" type="slidenum">
              <a:rPr lang="en-US" smtClean="0"/>
              <a:t>‹#›</a:t>
            </a:fld>
            <a:endParaRPr lang="en-US"/>
          </a:p>
        </p:txBody>
      </p:sp>
    </p:spTree>
    <p:extLst>
      <p:ext uri="{BB962C8B-B14F-4D97-AF65-F5344CB8AC3E}">
        <p14:creationId xmlns:p14="http://schemas.microsoft.com/office/powerpoint/2010/main" val="121329551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DF42-C2F5-48C2-A451-02961280DB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5C3DFB-3777-4111-AA33-D7E40FDA31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E8193-B84D-45BC-A27E-4AD93E8E70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C2B262-2909-47F4-9A6F-8C1C75991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FCED7-61A5-44D6-BFF2-90CE444DC2C5}"/>
              </a:ext>
            </a:extLst>
          </p:cNvPr>
          <p:cNvSpPr>
            <a:spLocks noGrp="1"/>
          </p:cNvSpPr>
          <p:nvPr>
            <p:ph type="sldNum" sz="quarter" idx="12"/>
          </p:nvPr>
        </p:nvSpPr>
        <p:spPr/>
        <p:txBody>
          <a:bodyPr/>
          <a:lstStyle/>
          <a:p>
            <a:fld id="{1FE84135-0167-4CE1-BB4F-A8A556ED47B4}" type="slidenum">
              <a:rPr lang="en-US" smtClean="0"/>
              <a:t>‹#›</a:t>
            </a:fld>
            <a:endParaRPr lang="en-US"/>
          </a:p>
        </p:txBody>
      </p:sp>
    </p:spTree>
    <p:extLst>
      <p:ext uri="{BB962C8B-B14F-4D97-AF65-F5344CB8AC3E}">
        <p14:creationId xmlns:p14="http://schemas.microsoft.com/office/powerpoint/2010/main" val="222983738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FC99F-53A5-4BC6-9E0F-F65F8A6AC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0D4FAB-87FB-45C6-83A5-38C809B262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A9EF3-0E2E-4379-849D-3E0715DA6A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B6057A-8BFE-4DC1-9365-F7B3C27ED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3B71-A984-47B8-B928-27122E97B931}"/>
              </a:ext>
            </a:extLst>
          </p:cNvPr>
          <p:cNvSpPr>
            <a:spLocks noGrp="1"/>
          </p:cNvSpPr>
          <p:nvPr>
            <p:ph type="sldNum" sz="quarter" idx="12"/>
          </p:nvPr>
        </p:nvSpPr>
        <p:spPr/>
        <p:txBody>
          <a:bodyPr/>
          <a:lstStyle/>
          <a:p>
            <a:fld id="{1FE84135-0167-4CE1-BB4F-A8A556ED47B4}" type="slidenum">
              <a:rPr lang="en-US" smtClean="0"/>
              <a:t>‹#›</a:t>
            </a:fld>
            <a:endParaRPr lang="en-US"/>
          </a:p>
        </p:txBody>
      </p:sp>
    </p:spTree>
    <p:extLst>
      <p:ext uri="{BB962C8B-B14F-4D97-AF65-F5344CB8AC3E}">
        <p14:creationId xmlns:p14="http://schemas.microsoft.com/office/powerpoint/2010/main" val="44412592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F42B02-E972-4DF1-BEFE-6F4BFC00122F}"/>
              </a:ext>
            </a:extLst>
          </p:cNvPr>
          <p:cNvGrpSpPr/>
          <p:nvPr userDrawn="1"/>
        </p:nvGrpSpPr>
        <p:grpSpPr>
          <a:xfrm>
            <a:off x="11442696" y="6670628"/>
            <a:ext cx="617587" cy="69015"/>
            <a:chOff x="11455396" y="6670628"/>
            <a:chExt cx="617587" cy="69015"/>
          </a:xfrm>
        </p:grpSpPr>
        <p:cxnSp>
          <p:nvCxnSpPr>
            <p:cNvPr id="5" name="Straight Connector 4">
              <a:extLst>
                <a:ext uri="{FF2B5EF4-FFF2-40B4-BE49-F238E27FC236}">
                  <a16:creationId xmlns:a16="http://schemas.microsoft.com/office/drawing/2014/main" id="{BE3A9613-E446-49B6-BADF-CAECDF039F91}"/>
                </a:ext>
              </a:extLst>
            </p:cNvPr>
            <p:cNvCxnSpPr>
              <a:cxnSpLocks/>
              <a:stCxn id="11" idx="6"/>
              <a:endCxn id="7"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15EE76B-C4F2-447F-9FEC-2C35B70328B2}"/>
                </a:ext>
              </a:extLst>
            </p:cNvPr>
            <p:cNvGrpSpPr/>
            <p:nvPr/>
          </p:nvGrpSpPr>
          <p:grpSpPr>
            <a:xfrm flipV="1">
              <a:off x="11455396" y="6670628"/>
              <a:ext cx="617587" cy="69015"/>
              <a:chOff x="10984312" y="6560323"/>
              <a:chExt cx="987073" cy="110305"/>
            </a:xfrm>
          </p:grpSpPr>
          <p:sp>
            <p:nvSpPr>
              <p:cNvPr id="7" name="Oval 6">
                <a:extLst>
                  <a:ext uri="{FF2B5EF4-FFF2-40B4-BE49-F238E27FC236}">
                    <a16:creationId xmlns:a16="http://schemas.microsoft.com/office/drawing/2014/main" id="{50F8BC6F-095A-40DF-8AB7-A6599CFF5DF1}"/>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51962E6-989E-4326-B2C6-6A3FB66B133B}"/>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B1D0A5-E5FF-4FD5-A77C-E27D959CC95C}"/>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44F969E-6885-4324-B480-29459297B034}"/>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7159D5-34D4-4567-8538-531C8757D7D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Slide Number Placeholder 5">
            <a:extLst>
              <a:ext uri="{FF2B5EF4-FFF2-40B4-BE49-F238E27FC236}">
                <a16:creationId xmlns:a16="http://schemas.microsoft.com/office/drawing/2014/main" id="{33ABD84B-380B-4CDE-A39D-6492DB7B6746}"/>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sp>
        <p:nvSpPr>
          <p:cNvPr id="14" name="Title 2">
            <a:extLst>
              <a:ext uri="{FF2B5EF4-FFF2-40B4-BE49-F238E27FC236}">
                <a16:creationId xmlns:a16="http://schemas.microsoft.com/office/drawing/2014/main" id="{DD1A7BAE-BBA1-478E-BE81-81086B863008}"/>
              </a:ext>
            </a:extLst>
          </p:cNvPr>
          <p:cNvSpPr>
            <a:spLocks noGrp="1"/>
          </p:cNvSpPr>
          <p:nvPr>
            <p:ph type="title"/>
          </p:nvPr>
        </p:nvSpPr>
        <p:spPr>
          <a:xfrm>
            <a:off x="838200" y="0"/>
            <a:ext cx="10515600" cy="1325563"/>
          </a:xfrm>
        </p:spPr>
        <p:txBody>
          <a:bodyPr>
            <a:normAutofit/>
          </a:bodyPr>
          <a:lstStyle>
            <a:lvl1pPr>
              <a:defRPr>
                <a:solidFill>
                  <a:schemeClr val="tx2"/>
                </a:solidFill>
              </a:defRPr>
            </a:lvl1pPr>
          </a:lstStyle>
          <a:p>
            <a:pPr algn="ctr"/>
            <a:r>
              <a:rPr lang="en-US" sz="4000" dirty="0">
                <a:latin typeface="Open Sans" panose="020B0606030504020204" pitchFamily="34" charset="0"/>
                <a:ea typeface="Open Sans" panose="020B0606030504020204" pitchFamily="34" charset="0"/>
                <a:cs typeface="Open Sans" panose="020B0606030504020204" pitchFamily="34" charset="0"/>
              </a:rPr>
              <a:t>3 Horizon Strategy for Growth</a:t>
            </a:r>
          </a:p>
        </p:txBody>
      </p:sp>
    </p:spTree>
    <p:extLst>
      <p:ext uri="{BB962C8B-B14F-4D97-AF65-F5344CB8AC3E}">
        <p14:creationId xmlns:p14="http://schemas.microsoft.com/office/powerpoint/2010/main" val="326364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8C6-168B-415E-B68D-DCF76D5878FF}"/>
              </a:ext>
            </a:extLst>
          </p:cNvPr>
          <p:cNvSpPr>
            <a:spLocks noGrp="1"/>
          </p:cNvSpPr>
          <p:nvPr>
            <p:ph type="title"/>
          </p:nvPr>
        </p:nvSpPr>
        <p:spPr>
          <a:xfrm>
            <a:off x="838200" y="365125"/>
            <a:ext cx="10515600" cy="781287"/>
          </a:xfrm>
        </p:spPr>
        <p:txBody>
          <a:bodyPr>
            <a:normAutofit/>
          </a:bodyPr>
          <a:lstStyle>
            <a:lvl1pPr algn="ctr">
              <a:defRPr sz="4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FA600F-2A41-4CDF-8BBE-BBB968CA840E}"/>
              </a:ext>
            </a:extLst>
          </p:cNvPr>
          <p:cNvSpPr>
            <a:spLocks noGrp="1"/>
          </p:cNvSpPr>
          <p:nvPr>
            <p:ph idx="1"/>
          </p:nvPr>
        </p:nvSpPr>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A42F102-9AA6-4AC2-AF26-777264983F80}"/>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sp>
        <p:nvSpPr>
          <p:cNvPr id="8" name="Text Placeholder 7">
            <a:extLst>
              <a:ext uri="{FF2B5EF4-FFF2-40B4-BE49-F238E27FC236}">
                <a16:creationId xmlns:a16="http://schemas.microsoft.com/office/drawing/2014/main" id="{9E477C38-DAB3-4146-BD7E-1CF90E4A1704}"/>
              </a:ext>
            </a:extLst>
          </p:cNvPr>
          <p:cNvSpPr>
            <a:spLocks noGrp="1"/>
          </p:cNvSpPr>
          <p:nvPr>
            <p:ph type="body" sz="quarter" idx="13" hasCustomPrompt="1"/>
          </p:nvPr>
        </p:nvSpPr>
        <p:spPr>
          <a:xfrm>
            <a:off x="838200" y="1146175"/>
            <a:ext cx="10515600" cy="500063"/>
          </a:xfrm>
        </p:spPr>
        <p:txBody>
          <a:bodyPr>
            <a:normAutofit/>
          </a:bodyPr>
          <a:lstStyle>
            <a:lvl1pPr marL="0" indent="0" algn="ctr">
              <a:buNone/>
              <a:defRPr sz="1800">
                <a:solidFill>
                  <a:schemeClr val="tx1">
                    <a:lumMod val="60000"/>
                    <a:lumOff val="40000"/>
                  </a:schemeClr>
                </a:solidFill>
              </a:defRPr>
            </a:lvl1pPr>
          </a:lstStyle>
          <a:p>
            <a:pPr lvl="0"/>
            <a:r>
              <a:rPr lang="en-US" dirty="0"/>
              <a:t>Slide subheading goes here</a:t>
            </a:r>
          </a:p>
        </p:txBody>
      </p:sp>
      <p:grpSp>
        <p:nvGrpSpPr>
          <p:cNvPr id="9" name="Group 8">
            <a:extLst>
              <a:ext uri="{FF2B5EF4-FFF2-40B4-BE49-F238E27FC236}">
                <a16:creationId xmlns:a16="http://schemas.microsoft.com/office/drawing/2014/main" id="{407DDD2E-4E2F-4A43-88C3-809CD0AC7766}"/>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89BD58F4-7A96-4468-8C19-A30E383E0602}"/>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A4B2905-8F01-4EB0-B30E-39BE869225DD}"/>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0B34618E-7822-4274-8E01-A2720FB07F79}"/>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1EC970-E71C-4E89-BF4D-EFDC131FA941}"/>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BB8CA3-D2DE-47C9-B8BB-8233A3128C75}"/>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8FFAC9F-1C39-45A2-951C-F5D4AE065879}"/>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85E1D7-0AA2-40BE-BC89-15FC9FD05365}"/>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450271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459B615-C537-4DD0-B531-B32C5D4295E7}"/>
              </a:ext>
            </a:extLst>
          </p:cNvPr>
          <p:cNvSpPr>
            <a:spLocks noGrp="1"/>
          </p:cNvSpPr>
          <p:nvPr>
            <p:ph type="dt" sz="half" idx="10"/>
          </p:nvPr>
        </p:nvSpPr>
        <p:spPr/>
        <p:txBody>
          <a:bodyPr/>
          <a:lstStyle/>
          <a:p>
            <a:endParaRPr lang="en-US"/>
          </a:p>
        </p:txBody>
      </p:sp>
      <p:sp>
        <p:nvSpPr>
          <p:cNvPr id="8" name="Picture Placeholder 6">
            <a:extLst>
              <a:ext uri="{FF2B5EF4-FFF2-40B4-BE49-F238E27FC236}">
                <a16:creationId xmlns:a16="http://schemas.microsoft.com/office/drawing/2014/main" id="{E3B32227-506A-436F-9991-645817B1BDC4}"/>
              </a:ext>
            </a:extLst>
          </p:cNvPr>
          <p:cNvSpPr>
            <a:spLocks noGrp="1"/>
          </p:cNvSpPr>
          <p:nvPr>
            <p:ph type="pic" sz="quarter" idx="13"/>
          </p:nvPr>
        </p:nvSpPr>
        <p:spPr>
          <a:xfrm>
            <a:off x="1" y="-1"/>
            <a:ext cx="6096000" cy="6858000"/>
          </a:xfrm>
          <a:custGeom>
            <a:avLst/>
            <a:gdLst>
              <a:gd name="connsiteX0" fmla="*/ 0 w 6096000"/>
              <a:gd name="connsiteY0" fmla="*/ 0 h 6858000"/>
              <a:gd name="connsiteX1" fmla="*/ 3958259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3958259" y="0"/>
                </a:lnTo>
                <a:lnTo>
                  <a:pt x="6096000" y="6858000"/>
                </a:lnTo>
                <a:lnTo>
                  <a:pt x="0" y="6858000"/>
                </a:lnTo>
                <a:close/>
              </a:path>
            </a:pathLst>
          </a:custGeom>
          <a:solidFill>
            <a:schemeClr val="bg1">
              <a:lumMod val="95000"/>
            </a:schemeClr>
          </a:solidFill>
        </p:spPr>
        <p:txBody>
          <a:bodyPr wrap="square">
            <a:noAutofit/>
          </a:bodyPr>
          <a:lstStyle/>
          <a:p>
            <a:endParaRPr lang="id-ID" dirty="0"/>
          </a:p>
        </p:txBody>
      </p:sp>
      <p:grpSp>
        <p:nvGrpSpPr>
          <p:cNvPr id="9" name="Group 8">
            <a:extLst>
              <a:ext uri="{FF2B5EF4-FFF2-40B4-BE49-F238E27FC236}">
                <a16:creationId xmlns:a16="http://schemas.microsoft.com/office/drawing/2014/main" id="{21DC5F26-B3D7-4B39-9FF4-0E58F7E45BAF}"/>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A2294C70-8E38-49C9-A58D-889DF955D32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77862B6-F0C6-4549-9163-3A518B5CD1F4}"/>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3876544D-EE38-4895-83D3-C623E00FED7D}"/>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769AC69-E9BF-48E5-B6BD-81D04CF2256F}"/>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6ED3D4-7ADD-46CB-BD0F-68B216207722}"/>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CB692A-5B4B-4A34-827B-C1C145C464A1}"/>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1B48B8-8298-49A4-9F6A-B8F0C27A4F79}"/>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Content Placeholder 2">
            <a:extLst>
              <a:ext uri="{FF2B5EF4-FFF2-40B4-BE49-F238E27FC236}">
                <a16:creationId xmlns:a16="http://schemas.microsoft.com/office/drawing/2014/main" id="{60F0EB66-BF8A-4305-B376-0ECF9B1A64A9}"/>
              </a:ext>
            </a:extLst>
          </p:cNvPr>
          <p:cNvSpPr>
            <a:spLocks noGrp="1"/>
          </p:cNvSpPr>
          <p:nvPr>
            <p:ph idx="1"/>
          </p:nvPr>
        </p:nvSpPr>
        <p:spPr>
          <a:xfrm>
            <a:off x="6096000" y="1825625"/>
            <a:ext cx="5257800" cy="4351338"/>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D893CB27-6587-49CB-823D-5A929ECC3584}"/>
              </a:ext>
            </a:extLst>
          </p:cNvPr>
          <p:cNvSpPr>
            <a:spLocks noGrp="1"/>
          </p:cNvSpPr>
          <p:nvPr>
            <p:ph type="title"/>
          </p:nvPr>
        </p:nvSpPr>
        <p:spPr>
          <a:xfrm>
            <a:off x="6096000" y="336704"/>
            <a:ext cx="5257800" cy="1215717"/>
          </a:xfrm>
        </p:spPr>
        <p:txBody>
          <a:bodyPr>
            <a:spAutoFit/>
          </a:bodyPr>
          <a:lstStyle>
            <a:lvl1pPr algn="l">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722197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ank you">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F2539-A826-4027-BB94-0D99A6A399F3}"/>
              </a:ext>
            </a:extLst>
          </p:cNvPr>
          <p:cNvSpPr>
            <a:spLocks noGrp="1"/>
          </p:cNvSpPr>
          <p:nvPr>
            <p:ph type="dt" sz="half" idx="10"/>
          </p:nvPr>
        </p:nvSpPr>
        <p:spPr>
          <a:xfrm>
            <a:off x="217404" y="6356350"/>
            <a:ext cx="2743200" cy="365125"/>
          </a:xfrm>
        </p:spPr>
        <p:txBody>
          <a:bodyPr/>
          <a:lstStyle>
            <a:lvl1pPr>
              <a:defRPr>
                <a:solidFill>
                  <a:srgbClr val="FFFFFF"/>
                </a:solidFill>
                <a:latin typeface="Levenim MT" panose="02010502060101010101" pitchFamily="2" charset="-79"/>
                <a:cs typeface="Levenim MT" panose="02010502060101010101" pitchFamily="2" charset="-79"/>
              </a:defRPr>
            </a:lvl1pPr>
          </a:lstStyle>
          <a:p>
            <a:endParaRPr lang="en-US" dirty="0"/>
          </a:p>
        </p:txBody>
      </p:sp>
      <p:sp>
        <p:nvSpPr>
          <p:cNvPr id="5" name="Footer Placeholder 4">
            <a:extLst>
              <a:ext uri="{FF2B5EF4-FFF2-40B4-BE49-F238E27FC236}">
                <a16:creationId xmlns:a16="http://schemas.microsoft.com/office/drawing/2014/main" id="{7132F679-2A1D-4860-88F7-A75377D40A44}"/>
              </a:ext>
            </a:extLst>
          </p:cNvPr>
          <p:cNvSpPr>
            <a:spLocks noGrp="1"/>
          </p:cNvSpPr>
          <p:nvPr>
            <p:ph type="ftr" sz="quarter" idx="11"/>
          </p:nvPr>
        </p:nvSpPr>
        <p:spPr>
          <a:xfrm>
            <a:off x="7887870" y="6356350"/>
            <a:ext cx="4114800" cy="365125"/>
          </a:xfrm>
        </p:spPr>
        <p:txBody>
          <a:bodyPr/>
          <a:lstStyle>
            <a:lvl1pPr algn="r">
              <a:defRPr>
                <a:solidFill>
                  <a:srgbClr val="FFFFFF"/>
                </a:solidFill>
                <a:latin typeface="Levenim MT" panose="02010502060101010101" pitchFamily="2" charset="-79"/>
                <a:cs typeface="Levenim MT" panose="02010502060101010101" pitchFamily="2" charset="-79"/>
              </a:defRPr>
            </a:lvl1pPr>
          </a:lstStyle>
          <a:p>
            <a:endParaRPr lang="en-US" dirty="0"/>
          </a:p>
        </p:txBody>
      </p:sp>
      <p:pic>
        <p:nvPicPr>
          <p:cNvPr id="2050" name="Picture 2" descr="Image result for information technology wallpaper hd">
            <a:extLst>
              <a:ext uri="{FF2B5EF4-FFF2-40B4-BE49-F238E27FC236}">
                <a16:creationId xmlns:a16="http://schemas.microsoft.com/office/drawing/2014/main" id="{D0185114-6D2F-450B-BC7D-978C3756FA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7657579-8976-489E-A952-C513F5F776E9}"/>
              </a:ext>
            </a:extLst>
          </p:cNvPr>
          <p:cNvSpPr/>
          <p:nvPr userDrawn="1"/>
        </p:nvSpPr>
        <p:spPr>
          <a:xfrm>
            <a:off x="0" y="0"/>
            <a:ext cx="12192000" cy="6858000"/>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37A2D7F3-D47F-440C-AA8D-943AFA5766D9}"/>
              </a:ext>
            </a:extLst>
          </p:cNvPr>
          <p:cNvSpPr/>
          <p:nvPr userDrawn="1"/>
        </p:nvSpPr>
        <p:spPr>
          <a:xfrm>
            <a:off x="0" y="444134"/>
            <a:ext cx="1985554" cy="222069"/>
          </a:xfrm>
          <a:prstGeom prst="rect">
            <a:avLst/>
          </a:prstGeom>
          <a:solidFill>
            <a:srgbClr val="009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B4CCFF2B-309E-42F8-88A3-6CE6AD1D3387}"/>
              </a:ext>
            </a:extLst>
          </p:cNvPr>
          <p:cNvSpPr/>
          <p:nvPr userDrawn="1"/>
        </p:nvSpPr>
        <p:spPr>
          <a:xfrm>
            <a:off x="1980890" y="444134"/>
            <a:ext cx="1985554" cy="222069"/>
          </a:xfrm>
          <a:prstGeom prst="rect">
            <a:avLst/>
          </a:prstGeom>
          <a:solidFill>
            <a:srgbClr val="35A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E66EF0A4-08B8-4856-B6E8-DBD72A677353}"/>
              </a:ext>
            </a:extLst>
          </p:cNvPr>
          <p:cNvSpPr/>
          <p:nvPr userDrawn="1"/>
        </p:nvSpPr>
        <p:spPr>
          <a:xfrm>
            <a:off x="3966444" y="444134"/>
            <a:ext cx="1985554" cy="222069"/>
          </a:xfrm>
          <a:prstGeom prst="rect">
            <a:avLst/>
          </a:prstGeom>
          <a:solidFill>
            <a:srgbClr val="54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D889F464-0531-4596-89FD-4BA7DCC8BF2D}"/>
              </a:ext>
            </a:extLst>
          </p:cNvPr>
          <p:cNvSpPr/>
          <p:nvPr userDrawn="1"/>
        </p:nvSpPr>
        <p:spPr>
          <a:xfrm>
            <a:off x="5951998" y="444134"/>
            <a:ext cx="1985554" cy="222069"/>
          </a:xfrm>
          <a:prstGeom prst="rect">
            <a:avLst/>
          </a:prstGeom>
          <a:solidFill>
            <a:srgbClr val="65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2F3105DA-E7D4-47A1-A117-2CAAB1DAB212}"/>
              </a:ext>
            </a:extLst>
          </p:cNvPr>
          <p:cNvSpPr/>
          <p:nvPr userDrawn="1"/>
        </p:nvSpPr>
        <p:spPr>
          <a:xfrm>
            <a:off x="9919060" y="444134"/>
            <a:ext cx="1985554" cy="222069"/>
          </a:xfrm>
          <a:prstGeom prst="rect">
            <a:avLst/>
          </a:prstGeom>
          <a:solidFill>
            <a:srgbClr val="A6D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C3A147F0-4458-41F2-8B3C-177DA9B412E5}"/>
              </a:ext>
            </a:extLst>
          </p:cNvPr>
          <p:cNvSpPr/>
          <p:nvPr userDrawn="1"/>
        </p:nvSpPr>
        <p:spPr>
          <a:xfrm>
            <a:off x="7937556" y="444134"/>
            <a:ext cx="1985554" cy="222069"/>
          </a:xfrm>
          <a:prstGeom prst="rect">
            <a:avLst/>
          </a:prstGeom>
          <a:solidFill>
            <a:srgbClr val="83D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reeform: Shape 29">
            <a:extLst>
              <a:ext uri="{FF2B5EF4-FFF2-40B4-BE49-F238E27FC236}">
                <a16:creationId xmlns:a16="http://schemas.microsoft.com/office/drawing/2014/main" id="{5CFD9E8F-FA2C-47D3-B132-5B829C217EF5}"/>
              </a:ext>
            </a:extLst>
          </p:cNvPr>
          <p:cNvSpPr/>
          <p:nvPr userDrawn="1"/>
        </p:nvSpPr>
        <p:spPr>
          <a:xfrm>
            <a:off x="11885327" y="444134"/>
            <a:ext cx="360000" cy="222069"/>
          </a:xfrm>
          <a:custGeom>
            <a:avLst/>
            <a:gdLst>
              <a:gd name="connsiteX0" fmla="*/ 0 w 267485"/>
              <a:gd name="connsiteY0" fmla="*/ 0 h 222069"/>
              <a:gd name="connsiteX1" fmla="*/ 267485 w 267485"/>
              <a:gd name="connsiteY1" fmla="*/ 0 h 222069"/>
              <a:gd name="connsiteX2" fmla="*/ 267485 w 267485"/>
              <a:gd name="connsiteY2" fmla="*/ 222069 h 222069"/>
              <a:gd name="connsiteX3" fmla="*/ 0 w 267485"/>
              <a:gd name="connsiteY3" fmla="*/ 222069 h 222069"/>
            </a:gdLst>
            <a:ahLst/>
            <a:cxnLst>
              <a:cxn ang="0">
                <a:pos x="connsiteX0" y="connsiteY0"/>
              </a:cxn>
              <a:cxn ang="0">
                <a:pos x="connsiteX1" y="connsiteY1"/>
              </a:cxn>
              <a:cxn ang="0">
                <a:pos x="connsiteX2" y="connsiteY2"/>
              </a:cxn>
              <a:cxn ang="0">
                <a:pos x="connsiteX3" y="connsiteY3"/>
              </a:cxn>
            </a:cxnLst>
            <a:rect l="l" t="t" r="r" b="b"/>
            <a:pathLst>
              <a:path w="267485" h="222069">
                <a:moveTo>
                  <a:pt x="0" y="0"/>
                </a:moveTo>
                <a:lnTo>
                  <a:pt x="267485" y="0"/>
                </a:lnTo>
                <a:lnTo>
                  <a:pt x="267485" y="222069"/>
                </a:lnTo>
                <a:lnTo>
                  <a:pt x="0" y="222069"/>
                </a:lnTo>
                <a:close/>
              </a:path>
            </a:pathLst>
          </a:custGeom>
          <a:solidFill>
            <a:srgbClr val="C2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3931AD15-7FFA-423A-AD7D-25E7214A9F8B}"/>
              </a:ext>
            </a:extLst>
          </p:cNvPr>
          <p:cNvSpPr txBox="1"/>
          <p:nvPr userDrawn="1"/>
        </p:nvSpPr>
        <p:spPr>
          <a:xfrm>
            <a:off x="1330428" y="2324743"/>
            <a:ext cx="4708725" cy="1200329"/>
          </a:xfrm>
          <a:prstGeom prst="rect">
            <a:avLst/>
          </a:prstGeom>
          <a:noFill/>
        </p:spPr>
        <p:txBody>
          <a:bodyPr wrap="none" rtlCol="0">
            <a:spAutoFit/>
          </a:bodyPr>
          <a:lstStyle/>
          <a:p>
            <a:pPr algn="l"/>
            <a:r>
              <a:rPr lang="en-US" sz="7200" b="1" dirty="0">
                <a:solidFill>
                  <a:srgbClr val="00A2D2"/>
                </a:solidFill>
                <a:latin typeface="Open Sans" panose="020B0606030504020204"/>
              </a:rPr>
              <a:t>Thank</a:t>
            </a:r>
            <a:r>
              <a:rPr lang="en-US" sz="7200" b="1" dirty="0">
                <a:latin typeface="Open Sans" panose="020B0606030504020204"/>
              </a:rPr>
              <a:t> </a:t>
            </a:r>
            <a:r>
              <a:rPr lang="en-US" sz="7200" b="1" dirty="0">
                <a:solidFill>
                  <a:schemeClr val="bg1"/>
                </a:solidFill>
                <a:latin typeface="Open Sans" panose="020B0606030504020204"/>
              </a:rPr>
              <a:t>You</a:t>
            </a:r>
            <a:endParaRPr lang="en-IN" sz="7200" b="1" dirty="0">
              <a:solidFill>
                <a:schemeClr val="bg1"/>
              </a:solidFill>
              <a:latin typeface="Open Sans" panose="020B0606030504020204"/>
            </a:endParaRPr>
          </a:p>
        </p:txBody>
      </p:sp>
      <p:cxnSp>
        <p:nvCxnSpPr>
          <p:cNvPr id="12" name="Straight Connector 11">
            <a:extLst>
              <a:ext uri="{FF2B5EF4-FFF2-40B4-BE49-F238E27FC236}">
                <a16:creationId xmlns:a16="http://schemas.microsoft.com/office/drawing/2014/main" id="{E2D9A054-8658-46AA-80EF-F0C7187078BC}"/>
              </a:ext>
            </a:extLst>
          </p:cNvPr>
          <p:cNvCxnSpPr/>
          <p:nvPr userDrawn="1"/>
        </p:nvCxnSpPr>
        <p:spPr>
          <a:xfrm>
            <a:off x="1320413" y="2325194"/>
            <a:ext cx="47287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E57AFD-17E7-49EE-BE78-EE0AB828A682}"/>
              </a:ext>
            </a:extLst>
          </p:cNvPr>
          <p:cNvCxnSpPr/>
          <p:nvPr userDrawn="1"/>
        </p:nvCxnSpPr>
        <p:spPr>
          <a:xfrm>
            <a:off x="1320413" y="3525072"/>
            <a:ext cx="47287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731C2862-2A85-4FA9-9B8A-81DF6353F4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7657" y="949235"/>
            <a:ext cx="3154111" cy="950698"/>
          </a:xfrm>
          <a:prstGeom prst="rect">
            <a:avLst/>
          </a:prstGeom>
        </p:spPr>
      </p:pic>
    </p:spTree>
    <p:extLst>
      <p:ext uri="{BB962C8B-B14F-4D97-AF65-F5344CB8AC3E}">
        <p14:creationId xmlns:p14="http://schemas.microsoft.com/office/powerpoint/2010/main" val="182532050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19B288-6B44-4C2B-A1C2-E164B8C0A0F9}"/>
              </a:ext>
            </a:extLst>
          </p:cNvPr>
          <p:cNvPicPr>
            <a:picLocks noChangeAspect="1"/>
          </p:cNvPicPr>
          <p:nvPr userDrawn="1"/>
        </p:nvPicPr>
        <p:blipFill rotWithShape="1">
          <a:blip r:embed="rId2"/>
          <a:srcRect l="23669" t="31478" r="22891" b="15057"/>
          <a:stretch/>
        </p:blipFill>
        <p:spPr>
          <a:xfrm>
            <a:off x="0" y="-25896"/>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18" name="Rectangle 17">
            <a:extLst>
              <a:ext uri="{FF2B5EF4-FFF2-40B4-BE49-F238E27FC236}">
                <a16:creationId xmlns:a16="http://schemas.microsoft.com/office/drawing/2014/main" id="{855A23DE-A1F7-416E-8EDC-C04F323B6C14}"/>
              </a:ext>
            </a:extLst>
          </p:cNvPr>
          <p:cNvSpPr/>
          <p:nvPr userDrawn="1"/>
        </p:nvSpPr>
        <p:spPr>
          <a:xfrm>
            <a:off x="0" y="-25897"/>
            <a:ext cx="12192000" cy="6857999"/>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id="{AA42F102-9AA6-4AC2-AF26-777264983F80}"/>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407DDD2E-4E2F-4A43-88C3-809CD0AC7766}"/>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89BD58F4-7A96-4468-8C19-A30E383E0602}"/>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A4B2905-8F01-4EB0-B30E-39BE869225DD}"/>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0B34618E-7822-4274-8E01-A2720FB07F79}"/>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41EC970-E71C-4E89-BF4D-EFDC131FA941}"/>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BB8CA3-D2DE-47C9-B8BB-8233A3128C75}"/>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8FFAC9F-1C39-45A2-951C-F5D4AE065879}"/>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385E1D7-0AA2-40BE-BC89-15FC9FD05365}"/>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itle 1">
            <a:extLst>
              <a:ext uri="{FF2B5EF4-FFF2-40B4-BE49-F238E27FC236}">
                <a16:creationId xmlns:a16="http://schemas.microsoft.com/office/drawing/2014/main" id="{E7916229-7517-4AE2-977B-1EAE86F22937}"/>
              </a:ext>
            </a:extLst>
          </p:cNvPr>
          <p:cNvSpPr>
            <a:spLocks noGrp="1"/>
          </p:cNvSpPr>
          <p:nvPr>
            <p:ph type="title"/>
          </p:nvPr>
        </p:nvSpPr>
        <p:spPr>
          <a:xfrm>
            <a:off x="838200" y="2766219"/>
            <a:ext cx="10515600" cy="1325563"/>
          </a:xfrm>
        </p:spPr>
        <p:txBody>
          <a:bodyPr/>
          <a:lstStyle>
            <a:lvl1pPr algn="ctr">
              <a:defRPr>
                <a:solidFill>
                  <a:srgbClr val="00A2D2"/>
                </a:solidFill>
              </a:defRPr>
            </a:lvl1pPr>
          </a:lstStyle>
          <a:p>
            <a:r>
              <a:rPr lang="en-US"/>
              <a:t>Click to edit Master title style</a:t>
            </a:r>
          </a:p>
        </p:txBody>
      </p:sp>
    </p:spTree>
    <p:extLst>
      <p:ext uri="{BB962C8B-B14F-4D97-AF65-F5344CB8AC3E}">
        <p14:creationId xmlns:p14="http://schemas.microsoft.com/office/powerpoint/2010/main" val="18481580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2B728-A0FF-4524-9206-62E983B11365}"/>
              </a:ext>
            </a:extLst>
          </p:cNvPr>
          <p:cNvSpPr/>
          <p:nvPr userDrawn="1"/>
        </p:nvSpPr>
        <p:spPr>
          <a:xfrm>
            <a:off x="0" y="0"/>
            <a:ext cx="12192000" cy="2968487"/>
          </a:xfrm>
          <a:prstGeom prst="rect">
            <a:avLst/>
          </a:prstGeom>
          <a:solidFill>
            <a:srgbClr val="00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Hexagon 5">
            <a:extLst>
              <a:ext uri="{FF2B5EF4-FFF2-40B4-BE49-F238E27FC236}">
                <a16:creationId xmlns:a16="http://schemas.microsoft.com/office/drawing/2014/main" id="{E32CFCE2-A9E5-4F8D-AACC-DA42A2CB7CE1}"/>
              </a:ext>
            </a:extLst>
          </p:cNvPr>
          <p:cNvSpPr/>
          <p:nvPr userDrawn="1"/>
        </p:nvSpPr>
        <p:spPr>
          <a:xfrm rot="5400000">
            <a:off x="1046498" y="2847949"/>
            <a:ext cx="2239513" cy="1930615"/>
          </a:xfrm>
          <a:prstGeom prst="hexagon">
            <a:avLst/>
          </a:prstGeom>
          <a:solidFill>
            <a:schemeClr val="bg1">
              <a:lumMod val="95000"/>
            </a:schemeClr>
          </a:solidFill>
          <a:ln w="508000" cap="flat">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FBB74101-7361-4155-8F4B-FCF574AEBC43}"/>
              </a:ext>
            </a:extLst>
          </p:cNvPr>
          <p:cNvSpPr/>
          <p:nvPr userDrawn="1"/>
        </p:nvSpPr>
        <p:spPr>
          <a:xfrm rot="5400000">
            <a:off x="4976242" y="1591040"/>
            <a:ext cx="2239513" cy="1930615"/>
          </a:xfrm>
          <a:prstGeom prst="hexagon">
            <a:avLst/>
          </a:prstGeom>
          <a:solidFill>
            <a:schemeClr val="bg1">
              <a:lumMod val="95000"/>
            </a:schemeClr>
          </a:solidFill>
          <a:ln w="508000" cap="flat">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30C7B24A-6451-47D2-9CC2-76BF06A192A3}"/>
              </a:ext>
            </a:extLst>
          </p:cNvPr>
          <p:cNvSpPr/>
          <p:nvPr userDrawn="1"/>
        </p:nvSpPr>
        <p:spPr>
          <a:xfrm rot="5400000">
            <a:off x="8905986" y="2847949"/>
            <a:ext cx="2239513" cy="1930615"/>
          </a:xfrm>
          <a:prstGeom prst="hexagon">
            <a:avLst/>
          </a:prstGeom>
          <a:solidFill>
            <a:schemeClr val="bg1">
              <a:lumMod val="95000"/>
            </a:schemeClr>
          </a:solidFill>
          <a:ln w="508000" cap="flat">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5B8D198-89C9-4210-8C4B-9A51ADE520C1}"/>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10" name="Group 9">
            <a:extLst>
              <a:ext uri="{FF2B5EF4-FFF2-40B4-BE49-F238E27FC236}">
                <a16:creationId xmlns:a16="http://schemas.microsoft.com/office/drawing/2014/main" id="{BFEB1A46-2A7A-4D3C-ABE5-D20023C2B6BF}"/>
              </a:ext>
            </a:extLst>
          </p:cNvPr>
          <p:cNvGrpSpPr/>
          <p:nvPr userDrawn="1"/>
        </p:nvGrpSpPr>
        <p:grpSpPr>
          <a:xfrm>
            <a:off x="11442696" y="6670628"/>
            <a:ext cx="617587" cy="69015"/>
            <a:chOff x="11455396" y="6670628"/>
            <a:chExt cx="617587" cy="69015"/>
          </a:xfrm>
        </p:grpSpPr>
        <p:cxnSp>
          <p:nvCxnSpPr>
            <p:cNvPr id="11" name="Straight Connector 10">
              <a:extLst>
                <a:ext uri="{FF2B5EF4-FFF2-40B4-BE49-F238E27FC236}">
                  <a16:creationId xmlns:a16="http://schemas.microsoft.com/office/drawing/2014/main" id="{0A626560-049E-4A5B-850C-783AFF10310F}"/>
                </a:ext>
              </a:extLst>
            </p:cNvPr>
            <p:cNvCxnSpPr>
              <a:cxnSpLocks/>
              <a:stCxn id="17" idx="6"/>
              <a:endCxn id="13"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8463995-2100-4BD6-976F-43DF1912E755}"/>
                </a:ext>
              </a:extLst>
            </p:cNvPr>
            <p:cNvGrpSpPr/>
            <p:nvPr/>
          </p:nvGrpSpPr>
          <p:grpSpPr>
            <a:xfrm flipV="1">
              <a:off x="11455396" y="6670628"/>
              <a:ext cx="617587" cy="69015"/>
              <a:chOff x="10984312" y="6560323"/>
              <a:chExt cx="987073" cy="110305"/>
            </a:xfrm>
          </p:grpSpPr>
          <p:sp>
            <p:nvSpPr>
              <p:cNvPr id="13" name="Oval 12">
                <a:extLst>
                  <a:ext uri="{FF2B5EF4-FFF2-40B4-BE49-F238E27FC236}">
                    <a16:creationId xmlns:a16="http://schemas.microsoft.com/office/drawing/2014/main" id="{0537721E-A7DC-4DC3-82E4-01415185D9D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B61D474-BBAF-43F6-9E94-F8B2FE8CBBE9}"/>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2221B38-3195-4688-BD7B-07FC514E5D99}"/>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AC52EC-0A93-4027-8A61-D1B542332F2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2EB636-9F58-458B-8B91-C5EEBEA9D1E4}"/>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itle 1">
            <a:extLst>
              <a:ext uri="{FF2B5EF4-FFF2-40B4-BE49-F238E27FC236}">
                <a16:creationId xmlns:a16="http://schemas.microsoft.com/office/drawing/2014/main" id="{78575984-0819-480F-889D-A9B48890C15E}"/>
              </a:ext>
            </a:extLst>
          </p:cNvPr>
          <p:cNvSpPr>
            <a:spLocks noGrp="1"/>
          </p:cNvSpPr>
          <p:nvPr>
            <p:ph type="title"/>
          </p:nvPr>
        </p:nvSpPr>
        <p:spPr>
          <a:xfrm>
            <a:off x="838200" y="5575750"/>
            <a:ext cx="10515600" cy="781287"/>
          </a:xfrm>
        </p:spPr>
        <p:txBody>
          <a:bodyPr>
            <a:normAutofit/>
          </a:bodyPr>
          <a:lstStyle>
            <a:lvl1pPr algn="ctr">
              <a:defRPr sz="4000">
                <a:solidFill>
                  <a:schemeClr val="tx1"/>
                </a:solidFill>
              </a:defRPr>
            </a:lvl1pPr>
          </a:lstStyle>
          <a:p>
            <a:r>
              <a:rPr lang="en-US" dirty="0"/>
              <a:t>Click to edit Master title style</a:t>
            </a:r>
          </a:p>
        </p:txBody>
      </p:sp>
      <p:sp>
        <p:nvSpPr>
          <p:cNvPr id="19" name="Text Placeholder 7">
            <a:extLst>
              <a:ext uri="{FF2B5EF4-FFF2-40B4-BE49-F238E27FC236}">
                <a16:creationId xmlns:a16="http://schemas.microsoft.com/office/drawing/2014/main" id="{DF917C73-DD9C-43FB-A97C-50BEB46887F4}"/>
              </a:ext>
            </a:extLst>
          </p:cNvPr>
          <p:cNvSpPr>
            <a:spLocks noGrp="1"/>
          </p:cNvSpPr>
          <p:nvPr>
            <p:ph type="body" sz="quarter" idx="13" hasCustomPrompt="1"/>
          </p:nvPr>
        </p:nvSpPr>
        <p:spPr>
          <a:xfrm>
            <a:off x="838200" y="6356800"/>
            <a:ext cx="10515600" cy="500063"/>
          </a:xfrm>
        </p:spPr>
        <p:txBody>
          <a:bodyPr>
            <a:normAutofit/>
          </a:bodyPr>
          <a:lstStyle>
            <a:lvl1pPr marL="0" indent="0" algn="ctr">
              <a:buNone/>
              <a:defRPr sz="1800">
                <a:solidFill>
                  <a:schemeClr val="tx1">
                    <a:lumMod val="60000"/>
                    <a:lumOff val="40000"/>
                  </a:schemeClr>
                </a:solidFill>
              </a:defRPr>
            </a:lvl1pPr>
          </a:lstStyle>
          <a:p>
            <a:pPr lvl="0"/>
            <a:r>
              <a:rPr lang="en-US" dirty="0"/>
              <a:t>Slide subheading goes here</a:t>
            </a:r>
          </a:p>
        </p:txBody>
      </p:sp>
    </p:spTree>
    <p:extLst>
      <p:ext uri="{BB962C8B-B14F-4D97-AF65-F5344CB8AC3E}">
        <p14:creationId xmlns:p14="http://schemas.microsoft.com/office/powerpoint/2010/main" val="21192801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909CC-18A1-4C61-9AE3-58BE573ABB86}"/>
              </a:ext>
            </a:extLst>
          </p:cNvPr>
          <p:cNvSpPr>
            <a:spLocks noGrp="1"/>
          </p:cNvSpPr>
          <p:nvPr>
            <p:ph sz="half" idx="1"/>
          </p:nvPr>
        </p:nvSpPr>
        <p:spPr>
          <a:xfrm>
            <a:off x="838200" y="1825625"/>
            <a:ext cx="5181600" cy="4351338"/>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92AED1A-5F57-4081-9E29-A728AABF1E8A}"/>
              </a:ext>
            </a:extLst>
          </p:cNvPr>
          <p:cNvSpPr>
            <a:spLocks noGrp="1"/>
          </p:cNvSpPr>
          <p:nvPr>
            <p:ph sz="half" idx="2"/>
          </p:nvPr>
        </p:nvSpPr>
        <p:spPr>
          <a:xfrm>
            <a:off x="6172200" y="1825625"/>
            <a:ext cx="5181600" cy="4351338"/>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p:nvPr>
        </p:nvSpPr>
        <p:spPr>
          <a:xfrm>
            <a:off x="838200" y="365125"/>
            <a:ext cx="10515600" cy="781287"/>
          </a:xfrm>
        </p:spPr>
        <p:txBody>
          <a:bodyPr>
            <a:normAutofit/>
          </a:bodyPr>
          <a:lstStyle>
            <a:lvl1pPr algn="ctr">
              <a:defRPr sz="4000">
                <a:solidFill>
                  <a:schemeClr val="tx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838200" y="1146175"/>
            <a:ext cx="10515600" cy="500063"/>
          </a:xfrm>
        </p:spPr>
        <p:txBody>
          <a:bodyPr>
            <a:normAutofit/>
          </a:bodyPr>
          <a:lstStyle>
            <a:lvl1pPr marL="0" indent="0" algn="ctr">
              <a:buNone/>
              <a:defRPr sz="1800">
                <a:solidFill>
                  <a:schemeClr val="tx1">
                    <a:lumMod val="60000"/>
                    <a:lumOff val="40000"/>
                  </a:schemeClr>
                </a:solidFill>
              </a:defRPr>
            </a:lvl1pPr>
          </a:lstStyle>
          <a:p>
            <a:pPr lvl="0"/>
            <a:r>
              <a:rPr lang="en-US" dirty="0"/>
              <a:t>Slide subheading goes here</a:t>
            </a:r>
          </a:p>
        </p:txBody>
      </p:sp>
    </p:spTree>
    <p:extLst>
      <p:ext uri="{BB962C8B-B14F-4D97-AF65-F5344CB8AC3E}">
        <p14:creationId xmlns:p14="http://schemas.microsoft.com/office/powerpoint/2010/main" val="35063746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p:nvPr>
        </p:nvSpPr>
        <p:spPr>
          <a:xfrm>
            <a:off x="838200" y="365125"/>
            <a:ext cx="10515600" cy="781287"/>
          </a:xfrm>
        </p:spPr>
        <p:txBody>
          <a:bodyPr>
            <a:normAutofit/>
          </a:bodyPr>
          <a:lstStyle>
            <a:lvl1pPr algn="ctr">
              <a:defRPr sz="4000">
                <a:solidFill>
                  <a:schemeClr val="tx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838200" y="1146175"/>
            <a:ext cx="10515600" cy="500063"/>
          </a:xfrm>
        </p:spPr>
        <p:txBody>
          <a:bodyPr>
            <a:normAutofit/>
          </a:bodyPr>
          <a:lstStyle>
            <a:lvl1pPr marL="0" indent="0" algn="ctr">
              <a:buNone/>
              <a:defRPr sz="1800">
                <a:solidFill>
                  <a:schemeClr val="tx1">
                    <a:lumMod val="60000"/>
                    <a:lumOff val="40000"/>
                  </a:schemeClr>
                </a:solidFill>
              </a:defRPr>
            </a:lvl1pPr>
          </a:lstStyle>
          <a:p>
            <a:pPr lvl="0"/>
            <a:r>
              <a:rPr lang="en-US" dirty="0"/>
              <a:t>Slide subheading goes here</a:t>
            </a:r>
          </a:p>
        </p:txBody>
      </p:sp>
      <p:sp>
        <p:nvSpPr>
          <p:cNvPr id="20" name="Picture Placeholder 7">
            <a:extLst>
              <a:ext uri="{FF2B5EF4-FFF2-40B4-BE49-F238E27FC236}">
                <a16:creationId xmlns:a16="http://schemas.microsoft.com/office/drawing/2014/main" id="{F1DBB7E1-5725-4D43-BA68-8E777FE5A3C6}"/>
              </a:ext>
            </a:extLst>
          </p:cNvPr>
          <p:cNvSpPr>
            <a:spLocks noGrp="1"/>
          </p:cNvSpPr>
          <p:nvPr>
            <p:ph type="pic" sz="quarter" idx="10"/>
          </p:nvPr>
        </p:nvSpPr>
        <p:spPr>
          <a:xfrm>
            <a:off x="0" y="2570922"/>
            <a:ext cx="12191999" cy="4287078"/>
          </a:xfrm>
          <a:custGeom>
            <a:avLst/>
            <a:gdLst>
              <a:gd name="connsiteX0" fmla="*/ 6096000 w 12191999"/>
              <a:gd name="connsiteY0" fmla="*/ 0 h 4983725"/>
              <a:gd name="connsiteX1" fmla="*/ 11863347 w 12191999"/>
              <a:gd name="connsiteY1" fmla="*/ 664190 h 4983725"/>
              <a:gd name="connsiteX2" fmla="*/ 12191999 w 12191999"/>
              <a:gd name="connsiteY2" fmla="*/ 753768 h 4983725"/>
              <a:gd name="connsiteX3" fmla="*/ 12191999 w 12191999"/>
              <a:gd name="connsiteY3" fmla="*/ 4983725 h 4983725"/>
              <a:gd name="connsiteX4" fmla="*/ 0 w 12191999"/>
              <a:gd name="connsiteY4" fmla="*/ 4983725 h 4983725"/>
              <a:gd name="connsiteX5" fmla="*/ 0 w 12191999"/>
              <a:gd name="connsiteY5" fmla="*/ 753768 h 4983725"/>
              <a:gd name="connsiteX6" fmla="*/ 328654 w 12191999"/>
              <a:gd name="connsiteY6" fmla="*/ 664190 h 4983725"/>
              <a:gd name="connsiteX7" fmla="*/ 6096000 w 12191999"/>
              <a:gd name="connsiteY7" fmla="*/ 0 h 49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983725">
                <a:moveTo>
                  <a:pt x="6096000" y="0"/>
                </a:moveTo>
                <a:cubicBezTo>
                  <a:pt x="8258728" y="0"/>
                  <a:pt x="10255100" y="247036"/>
                  <a:pt x="11863347" y="664190"/>
                </a:cubicBezTo>
                <a:lnTo>
                  <a:pt x="12191999" y="753768"/>
                </a:lnTo>
                <a:lnTo>
                  <a:pt x="12191999" y="4983725"/>
                </a:lnTo>
                <a:lnTo>
                  <a:pt x="0" y="4983725"/>
                </a:lnTo>
                <a:lnTo>
                  <a:pt x="0" y="753768"/>
                </a:lnTo>
                <a:lnTo>
                  <a:pt x="328654" y="664190"/>
                </a:lnTo>
                <a:cubicBezTo>
                  <a:pt x="1936900" y="247036"/>
                  <a:pt x="3933272" y="0"/>
                  <a:pt x="6096000" y="0"/>
                </a:cubicBezTo>
                <a:close/>
              </a:path>
            </a:pathLst>
          </a:custGeom>
          <a:solidFill>
            <a:schemeClr val="bg1">
              <a:lumMod val="95000"/>
            </a:schemeClr>
          </a:solidFill>
        </p:spPr>
        <p:txBody>
          <a:bodyPr wrap="square">
            <a:noAutofit/>
          </a:bodyPr>
          <a:lstStyle/>
          <a:p>
            <a:endParaRPr lang="id-ID"/>
          </a:p>
        </p:txBody>
      </p:sp>
      <p:sp>
        <p:nvSpPr>
          <p:cNvPr id="21" name="Content Placeholder 2">
            <a:extLst>
              <a:ext uri="{FF2B5EF4-FFF2-40B4-BE49-F238E27FC236}">
                <a16:creationId xmlns:a16="http://schemas.microsoft.com/office/drawing/2014/main" id="{4F743DCC-5DE1-488F-A815-E247D5C3B055}"/>
              </a:ext>
            </a:extLst>
          </p:cNvPr>
          <p:cNvSpPr>
            <a:spLocks noGrp="1"/>
          </p:cNvSpPr>
          <p:nvPr>
            <p:ph sz="half" idx="1" hasCustomPrompt="1"/>
          </p:nvPr>
        </p:nvSpPr>
        <p:spPr>
          <a:xfrm>
            <a:off x="838201" y="3429000"/>
            <a:ext cx="4406631" cy="3172613"/>
          </a:xfrm>
        </p:spPr>
        <p:txBody>
          <a:bodyPr>
            <a:normAutofit/>
          </a:bodyPr>
          <a:lstStyle>
            <a:lvl1pPr marL="0" indent="0">
              <a:lnSpc>
                <a:spcPct val="114000"/>
              </a:lnSpc>
              <a:buClr>
                <a:schemeClr val="tx2"/>
              </a:buClr>
              <a:buNone/>
              <a:defRPr sz="1600">
                <a:solidFill>
                  <a:schemeClr val="tx1">
                    <a:lumMod val="75000"/>
                  </a:schemeClr>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2" name="Content Placeholder 2">
            <a:extLst>
              <a:ext uri="{FF2B5EF4-FFF2-40B4-BE49-F238E27FC236}">
                <a16:creationId xmlns:a16="http://schemas.microsoft.com/office/drawing/2014/main" id="{2A15853D-F5C7-4EC6-A8C0-4D612868B9EF}"/>
              </a:ext>
            </a:extLst>
          </p:cNvPr>
          <p:cNvSpPr>
            <a:spLocks noGrp="1"/>
          </p:cNvSpPr>
          <p:nvPr>
            <p:ph sz="half" idx="14" hasCustomPrompt="1"/>
          </p:nvPr>
        </p:nvSpPr>
        <p:spPr>
          <a:xfrm>
            <a:off x="6947169" y="3429000"/>
            <a:ext cx="4406631" cy="3172613"/>
          </a:xfrm>
        </p:spPr>
        <p:txBody>
          <a:bodyPr vert="horz" lIns="91440" tIns="45720" rIns="91440" bIns="45720" rtlCol="0">
            <a:normAutofit/>
          </a:bodyPr>
          <a:lstStyle>
            <a:lvl1pPr>
              <a:defRPr lang="en-US" sz="1600" dirty="0">
                <a:solidFill>
                  <a:schemeClr val="tx1">
                    <a:lumMod val="75000"/>
                  </a:schemeClr>
                </a:solidFill>
              </a:defRPr>
            </a:lvl1pPr>
          </a:lstStyle>
          <a:p>
            <a:pPr marL="0" lvl="0" indent="0">
              <a:lnSpc>
                <a:spcPct val="114000"/>
              </a:lnSpc>
              <a:buClr>
                <a:schemeClr val="tx2"/>
              </a:buClr>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3243326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p:nvPr>
        </p:nvSpPr>
        <p:spPr>
          <a:xfrm>
            <a:off x="742665" y="1372581"/>
            <a:ext cx="4811974" cy="1215717"/>
          </a:xfrm>
        </p:spPr>
        <p:txBody>
          <a:bodyPr anchor="t">
            <a:spAutoFit/>
          </a:bodyPr>
          <a:lstStyle>
            <a:lvl1pPr algn="l">
              <a:defRPr sz="4000">
                <a:solidFill>
                  <a:schemeClr val="tx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742666" y="831574"/>
            <a:ext cx="4811973" cy="500063"/>
          </a:xfrm>
        </p:spPr>
        <p:txBody>
          <a:bodyPr>
            <a:normAutofit/>
          </a:bodyPr>
          <a:lstStyle>
            <a:lvl1pPr marL="0" indent="0" algn="l">
              <a:buNone/>
              <a:defRPr sz="1800">
                <a:solidFill>
                  <a:schemeClr val="tx1">
                    <a:lumMod val="60000"/>
                    <a:lumOff val="40000"/>
                  </a:schemeClr>
                </a:solidFill>
              </a:defRPr>
            </a:lvl1pPr>
          </a:lstStyle>
          <a:p>
            <a:pPr lvl="0"/>
            <a:r>
              <a:rPr lang="en-US" dirty="0"/>
              <a:t>Slide subheading goes here</a:t>
            </a:r>
          </a:p>
        </p:txBody>
      </p:sp>
      <p:sp>
        <p:nvSpPr>
          <p:cNvPr id="21" name="Content Placeholder 2">
            <a:extLst>
              <a:ext uri="{FF2B5EF4-FFF2-40B4-BE49-F238E27FC236}">
                <a16:creationId xmlns:a16="http://schemas.microsoft.com/office/drawing/2014/main" id="{4F743DCC-5DE1-488F-A815-E247D5C3B055}"/>
              </a:ext>
            </a:extLst>
          </p:cNvPr>
          <p:cNvSpPr>
            <a:spLocks noGrp="1"/>
          </p:cNvSpPr>
          <p:nvPr>
            <p:ph sz="half" idx="1" hasCustomPrompt="1"/>
          </p:nvPr>
        </p:nvSpPr>
        <p:spPr>
          <a:xfrm>
            <a:off x="742664" y="2738114"/>
            <a:ext cx="4811975" cy="3172613"/>
          </a:xfrm>
        </p:spPr>
        <p:txBody>
          <a:bodyPr>
            <a:normAutofit/>
          </a:bodyPr>
          <a:lstStyle>
            <a:lvl1pPr marL="0" indent="0">
              <a:lnSpc>
                <a:spcPct val="114000"/>
              </a:lnSpc>
              <a:buClr>
                <a:schemeClr val="tx2"/>
              </a:buClr>
              <a:buNone/>
              <a:defRPr sz="1600">
                <a:solidFill>
                  <a:schemeClr val="tx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Picture Placeholder 6">
            <a:extLst>
              <a:ext uri="{FF2B5EF4-FFF2-40B4-BE49-F238E27FC236}">
                <a16:creationId xmlns:a16="http://schemas.microsoft.com/office/drawing/2014/main" id="{6E045501-96F3-46D0-8D37-9B35F4E7741D}"/>
              </a:ext>
            </a:extLst>
          </p:cNvPr>
          <p:cNvSpPr>
            <a:spLocks noGrp="1"/>
          </p:cNvSpPr>
          <p:nvPr>
            <p:ph type="pic" sz="quarter" idx="11"/>
          </p:nvPr>
        </p:nvSpPr>
        <p:spPr>
          <a:xfrm>
            <a:off x="8309191" y="831574"/>
            <a:ext cx="3156641" cy="5194852"/>
          </a:xfrm>
          <a:prstGeom prst="rect">
            <a:avLst/>
          </a:prstGeom>
          <a:solidFill>
            <a:schemeClr val="bg1">
              <a:lumMod val="85000"/>
            </a:schemeClr>
          </a:solidFill>
        </p:spPr>
        <p:txBody>
          <a:bodyPr/>
          <a:lstStyle>
            <a:lvl1pPr marL="0" indent="0">
              <a:buNone/>
              <a:defRPr sz="1800">
                <a:solidFill>
                  <a:schemeClr val="tx1">
                    <a:lumMod val="50000"/>
                    <a:lumOff val="50000"/>
                  </a:schemeClr>
                </a:solidFill>
              </a:defRPr>
            </a:lvl1pPr>
          </a:lstStyle>
          <a:p>
            <a:endParaRPr lang="id-ID" dirty="0"/>
          </a:p>
        </p:txBody>
      </p:sp>
      <p:sp>
        <p:nvSpPr>
          <p:cNvPr id="23" name="Rectangle 22">
            <a:extLst>
              <a:ext uri="{FF2B5EF4-FFF2-40B4-BE49-F238E27FC236}">
                <a16:creationId xmlns:a16="http://schemas.microsoft.com/office/drawing/2014/main" id="{677B22DE-E0E2-410C-BD48-6C04285BC08D}"/>
              </a:ext>
            </a:extLst>
          </p:cNvPr>
          <p:cNvSpPr/>
          <p:nvPr userDrawn="1"/>
        </p:nvSpPr>
        <p:spPr>
          <a:xfrm>
            <a:off x="6637363" y="2501153"/>
            <a:ext cx="1671828" cy="3525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6E2F1D2-047B-4380-9BD3-3115A665910F}"/>
              </a:ext>
            </a:extLst>
          </p:cNvPr>
          <p:cNvSpPr>
            <a:spLocks noGrp="1"/>
          </p:cNvSpPr>
          <p:nvPr>
            <p:ph sz="half" idx="14" hasCustomPrompt="1"/>
          </p:nvPr>
        </p:nvSpPr>
        <p:spPr>
          <a:xfrm rot="5400000">
            <a:off x="5903203" y="3643153"/>
            <a:ext cx="3140146" cy="1241273"/>
          </a:xfrm>
        </p:spPr>
        <p:txBody>
          <a:bodyPr anchor="ctr">
            <a:normAutofit/>
          </a:bodyPr>
          <a:lstStyle>
            <a:lvl1pPr marL="0" indent="0" algn="ctr">
              <a:buClr>
                <a:schemeClr val="tx2"/>
              </a:buClr>
              <a:buNone/>
              <a:defRPr sz="4000">
                <a:solidFill>
                  <a:schemeClr val="bg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Text here</a:t>
            </a:r>
          </a:p>
        </p:txBody>
      </p:sp>
    </p:spTree>
    <p:extLst>
      <p:ext uri="{BB962C8B-B14F-4D97-AF65-F5344CB8AC3E}">
        <p14:creationId xmlns:p14="http://schemas.microsoft.com/office/powerpoint/2010/main" val="109617273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p:nvPr>
        </p:nvSpPr>
        <p:spPr>
          <a:xfrm>
            <a:off x="6837722" y="1643974"/>
            <a:ext cx="4811974" cy="1215717"/>
          </a:xfrm>
        </p:spPr>
        <p:txBody>
          <a:bodyPr anchor="t">
            <a:spAutoFit/>
          </a:bodyPr>
          <a:lstStyle>
            <a:lvl1pPr algn="l">
              <a:defRPr sz="4000">
                <a:solidFill>
                  <a:schemeClr val="tx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6837723" y="1102967"/>
            <a:ext cx="4811973" cy="500063"/>
          </a:xfrm>
        </p:spPr>
        <p:txBody>
          <a:bodyPr>
            <a:normAutofit/>
          </a:bodyPr>
          <a:lstStyle>
            <a:lvl1pPr marL="0" indent="0" algn="l">
              <a:buNone/>
              <a:defRPr sz="1800">
                <a:solidFill>
                  <a:schemeClr val="tx1">
                    <a:lumMod val="60000"/>
                    <a:lumOff val="40000"/>
                  </a:schemeClr>
                </a:solidFill>
              </a:defRPr>
            </a:lvl1pPr>
          </a:lstStyle>
          <a:p>
            <a:pPr lvl="0"/>
            <a:r>
              <a:rPr lang="en-US" dirty="0"/>
              <a:t>Slide subheading goes here</a:t>
            </a:r>
          </a:p>
        </p:txBody>
      </p:sp>
      <p:sp>
        <p:nvSpPr>
          <p:cNvPr id="21" name="Content Placeholder 2">
            <a:extLst>
              <a:ext uri="{FF2B5EF4-FFF2-40B4-BE49-F238E27FC236}">
                <a16:creationId xmlns:a16="http://schemas.microsoft.com/office/drawing/2014/main" id="{4F743DCC-5DE1-488F-A815-E247D5C3B055}"/>
              </a:ext>
            </a:extLst>
          </p:cNvPr>
          <p:cNvSpPr>
            <a:spLocks noGrp="1"/>
          </p:cNvSpPr>
          <p:nvPr>
            <p:ph sz="half" idx="1" hasCustomPrompt="1"/>
          </p:nvPr>
        </p:nvSpPr>
        <p:spPr>
          <a:xfrm>
            <a:off x="6837721" y="3009507"/>
            <a:ext cx="4811975" cy="3172613"/>
          </a:xfrm>
        </p:spPr>
        <p:txBody>
          <a:bodyPr>
            <a:normAutofit/>
          </a:bodyPr>
          <a:lstStyle>
            <a:lvl1pPr marL="0" indent="0">
              <a:lnSpc>
                <a:spcPct val="114000"/>
              </a:lnSpc>
              <a:buClr>
                <a:schemeClr val="tx2"/>
              </a:buClr>
              <a:buNone/>
              <a:defRPr sz="1600">
                <a:solidFill>
                  <a:schemeClr val="tx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0" name="Rectangle 19">
            <a:extLst>
              <a:ext uri="{FF2B5EF4-FFF2-40B4-BE49-F238E27FC236}">
                <a16:creationId xmlns:a16="http://schemas.microsoft.com/office/drawing/2014/main" id="{C20A90AE-ACCA-43E0-9DAF-94C63CD5EF6B}"/>
              </a:ext>
            </a:extLst>
          </p:cNvPr>
          <p:cNvSpPr/>
          <p:nvPr userDrawn="1"/>
        </p:nvSpPr>
        <p:spPr>
          <a:xfrm>
            <a:off x="2173356" y="473766"/>
            <a:ext cx="2862469" cy="5910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Picture Placeholder 4">
            <a:extLst>
              <a:ext uri="{FF2B5EF4-FFF2-40B4-BE49-F238E27FC236}">
                <a16:creationId xmlns:a16="http://schemas.microsoft.com/office/drawing/2014/main" id="{C4F825F2-10DE-4273-9EEE-2509BAD5E517}"/>
              </a:ext>
            </a:extLst>
          </p:cNvPr>
          <p:cNvSpPr>
            <a:spLocks noGrp="1"/>
          </p:cNvSpPr>
          <p:nvPr>
            <p:ph type="pic" sz="quarter" idx="17"/>
          </p:nvPr>
        </p:nvSpPr>
        <p:spPr>
          <a:xfrm>
            <a:off x="954156" y="1102967"/>
            <a:ext cx="2438400" cy="4652066"/>
          </a:xfrm>
          <a:prstGeom prst="rect">
            <a:avLst/>
          </a:prstGeom>
          <a:solidFill>
            <a:schemeClr val="bg1">
              <a:lumMod val="95000"/>
            </a:schemeClr>
          </a:solidFill>
        </p:spPr>
        <p:txBody>
          <a:bodyPr/>
          <a:lstStyle>
            <a:lvl1pPr marL="0" indent="0">
              <a:buNone/>
              <a:defRPr sz="1800">
                <a:solidFill>
                  <a:schemeClr val="tx1">
                    <a:lumMod val="50000"/>
                    <a:lumOff val="50000"/>
                  </a:schemeClr>
                </a:solidFill>
              </a:defRPr>
            </a:lvl1pPr>
          </a:lstStyle>
          <a:p>
            <a:endParaRPr lang="id-ID"/>
          </a:p>
        </p:txBody>
      </p:sp>
      <p:sp>
        <p:nvSpPr>
          <p:cNvPr id="25" name="Picture Placeholder 4">
            <a:extLst>
              <a:ext uri="{FF2B5EF4-FFF2-40B4-BE49-F238E27FC236}">
                <a16:creationId xmlns:a16="http://schemas.microsoft.com/office/drawing/2014/main" id="{CE94AAE4-0461-4B3A-929A-486DBD77F9A0}"/>
              </a:ext>
            </a:extLst>
          </p:cNvPr>
          <p:cNvSpPr>
            <a:spLocks noGrp="1"/>
          </p:cNvSpPr>
          <p:nvPr>
            <p:ph type="pic" sz="quarter" idx="18"/>
          </p:nvPr>
        </p:nvSpPr>
        <p:spPr>
          <a:xfrm>
            <a:off x="3750366" y="0"/>
            <a:ext cx="2438400" cy="2160104"/>
          </a:xfrm>
          <a:prstGeom prst="rect">
            <a:avLst/>
          </a:prstGeom>
          <a:solidFill>
            <a:schemeClr val="bg1">
              <a:lumMod val="95000"/>
            </a:schemeClr>
          </a:solidFill>
        </p:spPr>
        <p:txBody>
          <a:bodyPr/>
          <a:lstStyle>
            <a:lvl1pPr marL="0" indent="0">
              <a:buNone/>
              <a:defRPr sz="1800">
                <a:solidFill>
                  <a:schemeClr val="tx1">
                    <a:lumMod val="50000"/>
                    <a:lumOff val="50000"/>
                  </a:schemeClr>
                </a:solidFill>
              </a:defRPr>
            </a:lvl1pPr>
          </a:lstStyle>
          <a:p>
            <a:endParaRPr lang="id-ID"/>
          </a:p>
        </p:txBody>
      </p:sp>
      <p:sp>
        <p:nvSpPr>
          <p:cNvPr id="26" name="Picture Placeholder 4">
            <a:extLst>
              <a:ext uri="{FF2B5EF4-FFF2-40B4-BE49-F238E27FC236}">
                <a16:creationId xmlns:a16="http://schemas.microsoft.com/office/drawing/2014/main" id="{3AF6CFE5-B282-4B03-B0D9-28F729A75C21}"/>
              </a:ext>
            </a:extLst>
          </p:cNvPr>
          <p:cNvSpPr>
            <a:spLocks noGrp="1"/>
          </p:cNvSpPr>
          <p:nvPr>
            <p:ph type="pic" sz="quarter" idx="19"/>
          </p:nvPr>
        </p:nvSpPr>
        <p:spPr>
          <a:xfrm>
            <a:off x="3750366" y="2348948"/>
            <a:ext cx="2438400" cy="4509052"/>
          </a:xfrm>
          <a:prstGeom prst="rect">
            <a:avLst/>
          </a:prstGeom>
          <a:solidFill>
            <a:schemeClr val="bg1">
              <a:lumMod val="95000"/>
            </a:schemeClr>
          </a:solidFill>
        </p:spPr>
        <p:txBody>
          <a:bodyPr/>
          <a:lstStyle>
            <a:lvl1pPr marL="0" indent="0">
              <a:buNone/>
              <a:defRPr sz="18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99980597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652BFC-76F0-4291-A087-2B19B96EF2AA}"/>
              </a:ext>
            </a:extLst>
          </p:cNvPr>
          <p:cNvSpPr>
            <a:spLocks noGrp="1"/>
          </p:cNvSpPr>
          <p:nvPr>
            <p:ph type="sldNum" sz="quarter" idx="12"/>
          </p:nvPr>
        </p:nvSpPr>
        <p:spPr>
          <a:xfrm>
            <a:off x="0" y="6516136"/>
            <a:ext cx="559919" cy="365125"/>
          </a:xfrm>
        </p:spPr>
        <p:txBody>
          <a:bodyPr/>
          <a:lstStyle>
            <a:lvl1pPr algn="l">
              <a:defRPr/>
            </a:lvl1pPr>
          </a:lstStyle>
          <a:p>
            <a:fld id="{1FE84135-0167-4CE1-BB4F-A8A556ED47B4}" type="slidenum">
              <a:rPr lang="en-US" smtClean="0"/>
              <a:pPr/>
              <a:t>‹#›</a:t>
            </a:fld>
            <a:endParaRPr lang="en-US"/>
          </a:p>
        </p:txBody>
      </p:sp>
      <p:grpSp>
        <p:nvGrpSpPr>
          <p:cNvPr id="9" name="Group 8">
            <a:extLst>
              <a:ext uri="{FF2B5EF4-FFF2-40B4-BE49-F238E27FC236}">
                <a16:creationId xmlns:a16="http://schemas.microsoft.com/office/drawing/2014/main" id="{2E4D0949-6A7D-4711-AA6C-41093BE952D3}"/>
              </a:ext>
            </a:extLst>
          </p:cNvPr>
          <p:cNvGrpSpPr/>
          <p:nvPr userDrawn="1"/>
        </p:nvGrpSpPr>
        <p:grpSpPr>
          <a:xfrm>
            <a:off x="11442696" y="6670628"/>
            <a:ext cx="617587" cy="69015"/>
            <a:chOff x="11455396" y="6670628"/>
            <a:chExt cx="617587" cy="69015"/>
          </a:xfrm>
        </p:grpSpPr>
        <p:cxnSp>
          <p:nvCxnSpPr>
            <p:cNvPr id="10" name="Straight Connector 9">
              <a:extLst>
                <a:ext uri="{FF2B5EF4-FFF2-40B4-BE49-F238E27FC236}">
                  <a16:creationId xmlns:a16="http://schemas.microsoft.com/office/drawing/2014/main" id="{EBA7BAA0-C653-4A60-9EE3-27A0B5B830A5}"/>
                </a:ext>
              </a:extLst>
            </p:cNvPr>
            <p:cNvCxnSpPr>
              <a:cxnSpLocks/>
              <a:stCxn id="16" idx="6"/>
              <a:endCxn id="12"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A572E2-D3DD-4443-B98E-E4BE2B08D0AF}"/>
                </a:ext>
              </a:extLst>
            </p:cNvPr>
            <p:cNvGrpSpPr/>
            <p:nvPr/>
          </p:nvGrpSpPr>
          <p:grpSpPr>
            <a:xfrm flipV="1">
              <a:off x="11455396" y="6670628"/>
              <a:ext cx="617587" cy="69015"/>
              <a:chOff x="10984312" y="6560323"/>
              <a:chExt cx="987073" cy="110305"/>
            </a:xfrm>
          </p:grpSpPr>
          <p:sp>
            <p:nvSpPr>
              <p:cNvPr id="12" name="Oval 11">
                <a:extLst>
                  <a:ext uri="{FF2B5EF4-FFF2-40B4-BE49-F238E27FC236}">
                    <a16:creationId xmlns:a16="http://schemas.microsoft.com/office/drawing/2014/main" id="{5B92F12D-AEF6-4662-A6F9-B737DD4E1D37}"/>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017015-0D4C-4D7D-9E47-79D79221FB48}"/>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884568-DDD6-46C2-8048-029649991437}"/>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8F67F1-342D-4D4B-9778-246019E519DC}"/>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02BD33-30C8-40C2-86E1-FFD8A039E3CD}"/>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1">
            <a:extLst>
              <a:ext uri="{FF2B5EF4-FFF2-40B4-BE49-F238E27FC236}">
                <a16:creationId xmlns:a16="http://schemas.microsoft.com/office/drawing/2014/main" id="{7CB335E5-9C0B-475C-9456-7B167001680A}"/>
              </a:ext>
            </a:extLst>
          </p:cNvPr>
          <p:cNvSpPr>
            <a:spLocks noGrp="1"/>
          </p:cNvSpPr>
          <p:nvPr>
            <p:ph type="title" hasCustomPrompt="1"/>
          </p:nvPr>
        </p:nvSpPr>
        <p:spPr>
          <a:xfrm>
            <a:off x="6083021" y="1320670"/>
            <a:ext cx="5895268" cy="1215717"/>
          </a:xfrm>
        </p:spPr>
        <p:txBody>
          <a:bodyPr wrap="square" anchor="t">
            <a:spAutoFit/>
          </a:bodyPr>
          <a:lstStyle>
            <a:lvl1pPr algn="l">
              <a:defRPr sz="4000">
                <a:solidFill>
                  <a:schemeClr val="tx1"/>
                </a:solidFill>
              </a:defRPr>
            </a:lvl1pPr>
          </a:lstStyle>
          <a:p>
            <a:r>
              <a:rPr lang="en-US" dirty="0"/>
              <a:t>Slide heading goes here</a:t>
            </a:r>
          </a:p>
        </p:txBody>
      </p:sp>
      <p:sp>
        <p:nvSpPr>
          <p:cNvPr id="18" name="Text Placeholder 7">
            <a:extLst>
              <a:ext uri="{FF2B5EF4-FFF2-40B4-BE49-F238E27FC236}">
                <a16:creationId xmlns:a16="http://schemas.microsoft.com/office/drawing/2014/main" id="{9F2E53CC-79D3-489E-BC5D-3CD61CA0EFAC}"/>
              </a:ext>
            </a:extLst>
          </p:cNvPr>
          <p:cNvSpPr>
            <a:spLocks noGrp="1"/>
          </p:cNvSpPr>
          <p:nvPr>
            <p:ph type="body" sz="quarter" idx="13" hasCustomPrompt="1"/>
          </p:nvPr>
        </p:nvSpPr>
        <p:spPr>
          <a:xfrm>
            <a:off x="6083021" y="774016"/>
            <a:ext cx="5895268" cy="500063"/>
          </a:xfrm>
        </p:spPr>
        <p:txBody>
          <a:bodyPr>
            <a:normAutofit/>
          </a:bodyPr>
          <a:lstStyle>
            <a:lvl1pPr marL="0" indent="0" algn="l">
              <a:buNone/>
              <a:defRPr sz="1800">
                <a:solidFill>
                  <a:schemeClr val="tx1">
                    <a:lumMod val="60000"/>
                    <a:lumOff val="40000"/>
                  </a:schemeClr>
                </a:solidFill>
              </a:defRPr>
            </a:lvl1pPr>
          </a:lstStyle>
          <a:p>
            <a:pPr lvl="0"/>
            <a:r>
              <a:rPr lang="en-US" dirty="0"/>
              <a:t>Slide subheading goes here</a:t>
            </a:r>
          </a:p>
        </p:txBody>
      </p:sp>
      <p:sp>
        <p:nvSpPr>
          <p:cNvPr id="21" name="Content Placeholder 2">
            <a:extLst>
              <a:ext uri="{FF2B5EF4-FFF2-40B4-BE49-F238E27FC236}">
                <a16:creationId xmlns:a16="http://schemas.microsoft.com/office/drawing/2014/main" id="{4F743DCC-5DE1-488F-A815-E247D5C3B055}"/>
              </a:ext>
            </a:extLst>
          </p:cNvPr>
          <p:cNvSpPr>
            <a:spLocks noGrp="1"/>
          </p:cNvSpPr>
          <p:nvPr>
            <p:ph sz="half" idx="1" hasCustomPrompt="1"/>
          </p:nvPr>
        </p:nvSpPr>
        <p:spPr>
          <a:xfrm>
            <a:off x="6083021" y="2584049"/>
            <a:ext cx="5566676" cy="3614530"/>
          </a:xfrm>
        </p:spPr>
        <p:txBody>
          <a:bodyPr>
            <a:normAutofit/>
          </a:bodyPr>
          <a:lstStyle>
            <a:lvl1pPr marL="0" indent="0" algn="l">
              <a:lnSpc>
                <a:spcPct val="114000"/>
              </a:lnSpc>
              <a:buClr>
                <a:schemeClr val="tx2"/>
              </a:buClr>
              <a:buNone/>
              <a:defRPr sz="1600">
                <a:solidFill>
                  <a:schemeClr val="tx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9" name="Picture Placeholder 15">
            <a:extLst>
              <a:ext uri="{FF2B5EF4-FFF2-40B4-BE49-F238E27FC236}">
                <a16:creationId xmlns:a16="http://schemas.microsoft.com/office/drawing/2014/main" id="{A5CE0D4B-3A2E-49F1-8F35-859256F61892}"/>
              </a:ext>
            </a:extLst>
          </p:cNvPr>
          <p:cNvSpPr>
            <a:spLocks noGrp="1"/>
          </p:cNvSpPr>
          <p:nvPr>
            <p:ph type="pic" sz="quarter" idx="10"/>
          </p:nvPr>
        </p:nvSpPr>
        <p:spPr>
          <a:xfrm>
            <a:off x="3824890" y="3593180"/>
            <a:ext cx="3867851" cy="2507180"/>
          </a:xfrm>
          <a:custGeom>
            <a:avLst/>
            <a:gdLst>
              <a:gd name="connsiteX0" fmla="*/ 0 w 3867851"/>
              <a:gd name="connsiteY0" fmla="*/ 0 h 2507180"/>
              <a:gd name="connsiteX1" fmla="*/ 3867851 w 3867851"/>
              <a:gd name="connsiteY1" fmla="*/ 0 h 2507180"/>
              <a:gd name="connsiteX2" fmla="*/ 3867851 w 3867851"/>
              <a:gd name="connsiteY2" fmla="*/ 2507180 h 2507180"/>
              <a:gd name="connsiteX3" fmla="*/ 0 w 3867851"/>
              <a:gd name="connsiteY3" fmla="*/ 2507180 h 2507180"/>
            </a:gdLst>
            <a:ahLst/>
            <a:cxnLst>
              <a:cxn ang="0">
                <a:pos x="connsiteX0" y="connsiteY0"/>
              </a:cxn>
              <a:cxn ang="0">
                <a:pos x="connsiteX1" y="connsiteY1"/>
              </a:cxn>
              <a:cxn ang="0">
                <a:pos x="connsiteX2" y="connsiteY2"/>
              </a:cxn>
              <a:cxn ang="0">
                <a:pos x="connsiteX3" y="connsiteY3"/>
              </a:cxn>
            </a:cxnLst>
            <a:rect l="l" t="t" r="r" b="b"/>
            <a:pathLst>
              <a:path w="3867851" h="2507180">
                <a:moveTo>
                  <a:pt x="0" y="0"/>
                </a:moveTo>
                <a:lnTo>
                  <a:pt x="3867851" y="0"/>
                </a:lnTo>
                <a:lnTo>
                  <a:pt x="3867851" y="2507180"/>
                </a:lnTo>
                <a:lnTo>
                  <a:pt x="0" y="2507180"/>
                </a:lnTo>
                <a:close/>
              </a:path>
            </a:pathLst>
          </a:custGeom>
          <a:solidFill>
            <a:schemeClr val="bg1">
              <a:lumMod val="95000"/>
            </a:schemeClr>
          </a:solidFill>
        </p:spPr>
        <p:txBody>
          <a:bodyPr wrap="square">
            <a:noAutofit/>
          </a:bodyPr>
          <a:lstStyle/>
          <a:p>
            <a:endParaRPr lang="en-US" dirty="0"/>
          </a:p>
        </p:txBody>
      </p:sp>
      <p:sp>
        <p:nvSpPr>
          <p:cNvPr id="23" name="Picture Placeholder 14">
            <a:extLst>
              <a:ext uri="{FF2B5EF4-FFF2-40B4-BE49-F238E27FC236}">
                <a16:creationId xmlns:a16="http://schemas.microsoft.com/office/drawing/2014/main" id="{71626C03-B651-4B87-98F8-0E44B4D716B1}"/>
              </a:ext>
            </a:extLst>
          </p:cNvPr>
          <p:cNvSpPr>
            <a:spLocks noGrp="1"/>
          </p:cNvSpPr>
          <p:nvPr>
            <p:ph type="pic" sz="quarter" idx="14"/>
          </p:nvPr>
        </p:nvSpPr>
        <p:spPr>
          <a:xfrm>
            <a:off x="902552" y="754308"/>
            <a:ext cx="2524461" cy="5346052"/>
          </a:xfrm>
          <a:custGeom>
            <a:avLst/>
            <a:gdLst>
              <a:gd name="connsiteX0" fmla="*/ 0 w 2524461"/>
              <a:gd name="connsiteY0" fmla="*/ 0 h 5346052"/>
              <a:gd name="connsiteX1" fmla="*/ 2524461 w 2524461"/>
              <a:gd name="connsiteY1" fmla="*/ 0 h 5346052"/>
              <a:gd name="connsiteX2" fmla="*/ 2524461 w 2524461"/>
              <a:gd name="connsiteY2" fmla="*/ 5346052 h 5346052"/>
              <a:gd name="connsiteX3" fmla="*/ 0 w 2524461"/>
              <a:gd name="connsiteY3" fmla="*/ 5346052 h 5346052"/>
            </a:gdLst>
            <a:ahLst/>
            <a:cxnLst>
              <a:cxn ang="0">
                <a:pos x="connsiteX0" y="connsiteY0"/>
              </a:cxn>
              <a:cxn ang="0">
                <a:pos x="connsiteX1" y="connsiteY1"/>
              </a:cxn>
              <a:cxn ang="0">
                <a:pos x="connsiteX2" y="connsiteY2"/>
              </a:cxn>
              <a:cxn ang="0">
                <a:pos x="connsiteX3" y="connsiteY3"/>
              </a:cxn>
            </a:cxnLst>
            <a:rect l="l" t="t" r="r" b="b"/>
            <a:pathLst>
              <a:path w="2524461" h="5346052">
                <a:moveTo>
                  <a:pt x="0" y="0"/>
                </a:moveTo>
                <a:lnTo>
                  <a:pt x="2524461" y="0"/>
                </a:lnTo>
                <a:lnTo>
                  <a:pt x="2524461" y="5346052"/>
                </a:lnTo>
                <a:lnTo>
                  <a:pt x="0" y="5346052"/>
                </a:lnTo>
                <a:close/>
              </a:path>
            </a:pathLst>
          </a:custGeom>
          <a:solidFill>
            <a:schemeClr val="bg1">
              <a:lumMod val="95000"/>
            </a:schemeClr>
          </a:solidFill>
        </p:spPr>
        <p:txBody>
          <a:bodyPr wrap="square">
            <a:noAutofit/>
          </a:bodyPr>
          <a:lstStyle/>
          <a:p>
            <a:endParaRPr lang="en-US"/>
          </a:p>
        </p:txBody>
      </p:sp>
      <p:sp>
        <p:nvSpPr>
          <p:cNvPr id="24" name="Rectangle 23">
            <a:extLst>
              <a:ext uri="{FF2B5EF4-FFF2-40B4-BE49-F238E27FC236}">
                <a16:creationId xmlns:a16="http://schemas.microsoft.com/office/drawing/2014/main" id="{FE3F855D-3265-4EC4-8E69-E442CD2A4658}"/>
              </a:ext>
            </a:extLst>
          </p:cNvPr>
          <p:cNvSpPr/>
          <p:nvPr userDrawn="1"/>
        </p:nvSpPr>
        <p:spPr>
          <a:xfrm>
            <a:off x="3824890" y="0"/>
            <a:ext cx="1671828" cy="32945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0BC19A-CBF1-42D2-856B-358169AB0B3D}"/>
              </a:ext>
            </a:extLst>
          </p:cNvPr>
          <p:cNvSpPr/>
          <p:nvPr userDrawn="1"/>
        </p:nvSpPr>
        <p:spPr>
          <a:xfrm>
            <a:off x="3824890" y="6399011"/>
            <a:ext cx="1671828" cy="458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051E9A0F-E4E4-47BB-BE30-505C8A17AAAD}"/>
              </a:ext>
            </a:extLst>
          </p:cNvPr>
          <p:cNvSpPr>
            <a:spLocks noGrp="1"/>
          </p:cNvSpPr>
          <p:nvPr>
            <p:ph sz="half" idx="15" hasCustomPrompt="1"/>
          </p:nvPr>
        </p:nvSpPr>
        <p:spPr>
          <a:xfrm rot="16200000">
            <a:off x="3055400" y="1023337"/>
            <a:ext cx="3140146" cy="1241273"/>
          </a:xfrm>
        </p:spPr>
        <p:txBody>
          <a:bodyPr anchor="ctr">
            <a:normAutofit/>
          </a:bodyPr>
          <a:lstStyle>
            <a:lvl1pPr marL="0" indent="0" algn="ctr">
              <a:buClr>
                <a:schemeClr val="tx2"/>
              </a:buClr>
              <a:buNone/>
              <a:defRPr sz="4000">
                <a:solidFill>
                  <a:schemeClr val="bg1"/>
                </a:solidFill>
              </a:defRPr>
            </a:lvl1pPr>
            <a:lvl2pPr marL="457200" indent="0">
              <a:buClr>
                <a:schemeClr val="tx2"/>
              </a:buClr>
              <a:buNone/>
              <a:defRPr>
                <a:solidFill>
                  <a:schemeClr val="tx1">
                    <a:lumMod val="75000"/>
                  </a:schemeClr>
                </a:solidFill>
              </a:defRPr>
            </a:lvl2pPr>
            <a:lvl3pPr marL="914400" indent="0">
              <a:buClr>
                <a:schemeClr val="tx2"/>
              </a:buClr>
              <a:buNone/>
              <a:defRPr>
                <a:solidFill>
                  <a:schemeClr val="tx1">
                    <a:lumMod val="75000"/>
                  </a:schemeClr>
                </a:solidFill>
              </a:defRPr>
            </a:lvl3pPr>
            <a:lvl4pPr marL="1371600" indent="0">
              <a:buClr>
                <a:schemeClr val="tx2"/>
              </a:buClr>
              <a:buNone/>
              <a:defRPr>
                <a:solidFill>
                  <a:schemeClr val="tx1">
                    <a:lumMod val="75000"/>
                  </a:schemeClr>
                </a:solidFill>
              </a:defRPr>
            </a:lvl4pPr>
            <a:lvl5pPr marL="1828800" indent="0">
              <a:buClr>
                <a:schemeClr val="tx2"/>
              </a:buClr>
              <a:buNone/>
              <a:defRPr>
                <a:solidFill>
                  <a:schemeClr val="tx1">
                    <a:lumMod val="75000"/>
                  </a:schemeClr>
                </a:solidFill>
              </a:defRPr>
            </a:lvl5pPr>
          </a:lstStyle>
          <a:p>
            <a:pPr lvl="0"/>
            <a:r>
              <a:rPr lang="en-US" dirty="0"/>
              <a:t>Text here</a:t>
            </a:r>
          </a:p>
        </p:txBody>
      </p:sp>
    </p:spTree>
    <p:extLst>
      <p:ext uri="{BB962C8B-B14F-4D97-AF65-F5344CB8AC3E}">
        <p14:creationId xmlns:p14="http://schemas.microsoft.com/office/powerpoint/2010/main" val="165361361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7BE22-8519-4577-BBAE-82084EEF9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7B77F5-3866-4156-8B1C-483AE069E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A5C692-ADD1-426E-AA59-6F0D57B21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evenim MT" panose="02010502060101010101" pitchFamily="2" charset="-79"/>
                <a:cs typeface="Levenim MT" panose="02010502060101010101" pitchFamily="2" charset="-79"/>
              </a:defRPr>
            </a:lvl1pPr>
          </a:lstStyle>
          <a:p>
            <a:endParaRPr lang="en-US"/>
          </a:p>
        </p:txBody>
      </p:sp>
      <p:sp>
        <p:nvSpPr>
          <p:cNvPr id="5" name="Footer Placeholder 4">
            <a:extLst>
              <a:ext uri="{FF2B5EF4-FFF2-40B4-BE49-F238E27FC236}">
                <a16:creationId xmlns:a16="http://schemas.microsoft.com/office/drawing/2014/main" id="{353C4530-58F1-4D08-99AB-DD0CC9E87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evenim MT" panose="02010502060101010101" pitchFamily="2" charset="-79"/>
                <a:cs typeface="Levenim MT" panose="02010502060101010101" pitchFamily="2" charset="-79"/>
              </a:defRPr>
            </a:lvl1pPr>
          </a:lstStyle>
          <a:p>
            <a:endParaRPr lang="en-US"/>
          </a:p>
        </p:txBody>
      </p:sp>
      <p:sp>
        <p:nvSpPr>
          <p:cNvPr id="6" name="Slide Number Placeholder 5">
            <a:extLst>
              <a:ext uri="{FF2B5EF4-FFF2-40B4-BE49-F238E27FC236}">
                <a16:creationId xmlns:a16="http://schemas.microsoft.com/office/drawing/2014/main" id="{C6F2D673-055C-489D-A7A0-516319A12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evenim MT" panose="02010502060101010101" pitchFamily="2" charset="-79"/>
                <a:cs typeface="Levenim MT" panose="02010502060101010101" pitchFamily="2" charset="-79"/>
              </a:defRPr>
            </a:lvl1pPr>
          </a:lstStyle>
          <a:p>
            <a:fld id="{1FE84135-0167-4CE1-BB4F-A8A556ED47B4}" type="slidenum">
              <a:rPr lang="en-US" smtClean="0"/>
              <a:pPr/>
              <a:t>‹#›</a:t>
            </a:fld>
            <a:endParaRPr lang="en-US"/>
          </a:p>
        </p:txBody>
      </p:sp>
    </p:spTree>
    <p:extLst>
      <p:ext uri="{BB962C8B-B14F-4D97-AF65-F5344CB8AC3E}">
        <p14:creationId xmlns:p14="http://schemas.microsoft.com/office/powerpoint/2010/main" val="37640127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5" r:id="rId4"/>
    <p:sldLayoutId id="2147483652" r:id="rId5"/>
    <p:sldLayoutId id="2147483660" r:id="rId6"/>
    <p:sldLayoutId id="2147483661" r:id="rId7"/>
    <p:sldLayoutId id="2147483662" r:id="rId8"/>
    <p:sldLayoutId id="2147483663" r:id="rId9"/>
    <p:sldLayoutId id="2147483664" r:id="rId10"/>
    <p:sldLayoutId id="2147483665" r:id="rId11"/>
    <p:sldLayoutId id="2147483666" r:id="rId12"/>
    <p:sldLayoutId id="2147483653" r:id="rId13"/>
    <p:sldLayoutId id="2147483654" r:id="rId14"/>
    <p:sldLayoutId id="2147483657" r:id="rId15"/>
    <p:sldLayoutId id="2147483658" r:id="rId16"/>
    <p:sldLayoutId id="2147483659" r:id="rId17"/>
    <p:sldLayoutId id="2147483667" r:id="rId18"/>
    <p:sldLayoutId id="2147483668" r:id="rId19"/>
    <p:sldLayoutId id="2147483669" r:id="rId20"/>
  </p:sldLayoutIdLst>
  <p:transition spd="slow">
    <p:push dir="u"/>
  </p:transition>
  <p:hf hdr="0" ftr="0" dt="0"/>
  <p:txStyles>
    <p:titleStyle>
      <a:lvl1pPr algn="l" defTabSz="914400" rtl="0" eaLnBrk="1" latinLnBrk="0" hangingPunct="1">
        <a:lnSpc>
          <a:spcPct val="90000"/>
        </a:lnSpc>
        <a:spcBef>
          <a:spcPct val="0"/>
        </a:spcBef>
        <a:buNone/>
        <a:defRPr sz="4400" b="1" kern="1200">
          <a:solidFill>
            <a:schemeClr val="tx1"/>
          </a:solidFill>
          <a:latin typeface="Levenim MT" panose="02010502060101010101" pitchFamily="2" charset="-79"/>
          <a:ea typeface="+mj-ea"/>
          <a:cs typeface="Levenim MT" panose="02010502060101010101"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evenim MT" panose="02010502060101010101" pitchFamily="2" charset="-79"/>
          <a:ea typeface="+mn-ea"/>
          <a:cs typeface="Levenim MT" panose="02010502060101010101"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venim MT" panose="02010502060101010101" pitchFamily="2" charset="-79"/>
          <a:ea typeface="+mn-ea"/>
          <a:cs typeface="Levenim MT" panose="02010502060101010101"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evenim MT" panose="02010502060101010101" pitchFamily="2" charset="-79"/>
          <a:ea typeface="+mn-ea"/>
          <a:cs typeface="Levenim MT" panose="02010502060101010101"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venim MT" panose="02010502060101010101" pitchFamily="2" charset="-79"/>
          <a:ea typeface="+mn-ea"/>
          <a:cs typeface="Levenim MT" panose="02010502060101010101"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venim MT" panose="02010502060101010101" pitchFamily="2" charset="-79"/>
          <a:ea typeface="+mn-ea"/>
          <a:cs typeface="Levenim MT" panose="02010502060101010101"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59.jp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1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hyperlink" Target="mailto:dpingle@christensenir.com" TargetMode="External"/><Relationship Id="rId2" Type="http://schemas.openxmlformats.org/officeDocument/2006/relationships/hyperlink" Target="mailto:investorrelations@subex.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5.png"/><Relationship Id="rId7" Type="http://schemas.microsoft.com/office/2007/relationships/hdphoto" Target="../media/hdphoto4.wdp"/><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0FD116-11CB-466C-8109-567640C5EA70}"/>
              </a:ext>
            </a:extLst>
          </p:cNvPr>
          <p:cNvSpPr>
            <a:spLocks noGrp="1"/>
          </p:cNvSpPr>
          <p:nvPr>
            <p:ph type="ctr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Subex Limited</a:t>
            </a:r>
          </a:p>
        </p:txBody>
      </p:sp>
      <p:sp>
        <p:nvSpPr>
          <p:cNvPr id="7" name="Subtitle 6">
            <a:extLst>
              <a:ext uri="{FF2B5EF4-FFF2-40B4-BE49-F238E27FC236}">
                <a16:creationId xmlns:a16="http://schemas.microsoft.com/office/drawing/2014/main" id="{5AFE70F4-910B-44C4-AC79-9D0409AD7B73}"/>
              </a:ext>
            </a:extLst>
          </p:cNvPr>
          <p:cNvSpPr>
            <a:spLocks noGrp="1"/>
          </p:cNvSpPr>
          <p:nvPr>
            <p:ph type="subTitle" idx="1"/>
          </p:nvPr>
        </p:nvSpPr>
        <p:spPr>
          <a:xfrm>
            <a:off x="1524000" y="3477488"/>
            <a:ext cx="9144000" cy="678873"/>
          </a:xfrm>
        </p:spPr>
        <p:txBody>
          <a:bodyPr>
            <a:norm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Investor Presentation – Q4FY20 </a:t>
            </a:r>
          </a:p>
        </p:txBody>
      </p:sp>
      <p:sp>
        <p:nvSpPr>
          <p:cNvPr id="8" name="Text Placeholder 7">
            <a:extLst>
              <a:ext uri="{FF2B5EF4-FFF2-40B4-BE49-F238E27FC236}">
                <a16:creationId xmlns:a16="http://schemas.microsoft.com/office/drawing/2014/main" id="{FD87EC40-D34A-4EA9-9091-77762F76D9A8}"/>
              </a:ext>
            </a:extLst>
          </p:cNvPr>
          <p:cNvSpPr>
            <a:spLocks noGrp="1"/>
          </p:cNvSpPr>
          <p:nvPr>
            <p:ph type="body" sz="quarter" idx="12"/>
          </p:nvPr>
        </p:nvSpPr>
        <p:spPr>
          <a:xfrm>
            <a:off x="1643270" y="4156361"/>
            <a:ext cx="2584174" cy="490538"/>
          </a:xfrm>
        </p:spPr>
        <p:txBody>
          <a:bodyPr>
            <a:norm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May 11, 2020</a:t>
            </a:r>
            <a:endParaRPr lang="en-US" sz="2000" b="1" dirty="0"/>
          </a:p>
        </p:txBody>
      </p:sp>
    </p:spTree>
    <p:extLst>
      <p:ext uri="{BB962C8B-B14F-4D97-AF65-F5344CB8AC3E}">
        <p14:creationId xmlns:p14="http://schemas.microsoft.com/office/powerpoint/2010/main" val="4550493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06CB1-A515-4FD6-9DB5-8B5E320A1B12}"/>
              </a:ext>
            </a:extLst>
          </p:cNvPr>
          <p:cNvSpPr/>
          <p:nvPr/>
        </p:nvSpPr>
        <p:spPr>
          <a:xfrm>
            <a:off x="387697" y="1328164"/>
            <a:ext cx="11450865" cy="4495861"/>
          </a:xfrm>
          <a:prstGeom prst="rect">
            <a:avLst/>
          </a:prstGeom>
          <a:solidFill>
            <a:srgbClr val="00A2D2"/>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p:cNvSpPr>
            <a:spLocks noGrp="1"/>
          </p:cNvSpPr>
          <p:nvPr>
            <p:ph type="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Investment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Rationale </a:t>
            </a:r>
          </a:p>
        </p:txBody>
      </p:sp>
      <p:sp>
        <p:nvSpPr>
          <p:cNvPr id="7" name="Content Placeholder 1">
            <a:extLst>
              <a:ext uri="{FF2B5EF4-FFF2-40B4-BE49-F238E27FC236}">
                <a16:creationId xmlns:a16="http://schemas.microsoft.com/office/drawing/2014/main" id="{2E541DBF-01BB-4045-9C0D-40CA7A5B6BCF}"/>
              </a:ext>
            </a:extLst>
          </p:cNvPr>
          <p:cNvSpPr>
            <a:spLocks noGrp="1"/>
          </p:cNvSpPr>
          <p:nvPr>
            <p:ph idx="4294967295"/>
          </p:nvPr>
        </p:nvSpPr>
        <p:spPr>
          <a:xfrm>
            <a:off x="523379" y="1491175"/>
            <a:ext cx="11145242" cy="4149970"/>
          </a:xfrm>
          <a:solidFill>
            <a:schemeClr val="bg1"/>
          </a:solidFill>
        </p:spPr>
        <p:txBody>
          <a:bodyPr>
            <a:normAutofit lnSpcReduction="10000"/>
          </a:bodyPr>
          <a:lstStyle/>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Leader in Digital Trust space and help businesses thrive by leveraging Digital Trust as a competitive advantage</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Making strong inroads in the multi vertical IoT Security space; IoT Security Market is expected to touch US$ 4.5 billion by 2022</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Incubating virtual startups within the organization to diversify into new areas and verticals </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Sticky Revenue Model with long client relationship</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Investing heavily in newer areas like Digital Trust and AI/ML, Deep learning-based anomaly detection</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Passionate and committed team led by new CEO Vinod Kumar with clear focus to put the company on growth track</a:t>
            </a:r>
          </a:p>
          <a:p>
            <a:pPr>
              <a:lnSpc>
                <a:spcPct val="160000"/>
              </a:lnSpc>
              <a:buClr>
                <a:srgbClr val="00A2D2"/>
              </a:buClr>
              <a:buFont typeface="Calibri" panose="020F0502020204030204" pitchFamily="34" charset="0"/>
              <a:buChar cha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Zero debt with operating cash flow of Rs 67.1 Crore for FY20  </a:t>
            </a:r>
          </a:p>
        </p:txBody>
      </p:sp>
      <p:sp>
        <p:nvSpPr>
          <p:cNvPr id="9" name="Slide Number Placeholder 8">
            <a:extLst>
              <a:ext uri="{FF2B5EF4-FFF2-40B4-BE49-F238E27FC236}">
                <a16:creationId xmlns:a16="http://schemas.microsoft.com/office/drawing/2014/main" id="{337754DC-BF49-4381-918C-4B604EF1864D}"/>
              </a:ext>
            </a:extLst>
          </p:cNvPr>
          <p:cNvSpPr>
            <a:spLocks noGrp="1"/>
          </p:cNvSpPr>
          <p:nvPr>
            <p:ph type="sldNum" sz="quarter" idx="12"/>
          </p:nvPr>
        </p:nvSpPr>
        <p:spPr/>
        <p:txBody>
          <a:bodyPr/>
          <a:lstStyle/>
          <a:p>
            <a:fld id="{1FE84135-0167-4CE1-BB4F-A8A556ED47B4}" type="slidenum">
              <a:rPr lang="en-US" smtClean="0">
                <a:latin typeface="Open Sans" panose="020B0606030504020204" pitchFamily="34" charset="0"/>
                <a:ea typeface="Open Sans" panose="020B0606030504020204" pitchFamily="34" charset="0"/>
                <a:cs typeface="Open Sans" panose="020B0606030504020204" pitchFamily="34" charset="0"/>
              </a:rPr>
              <a:pPr/>
              <a:t>10</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00213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505B-61E9-40D3-BC33-30BB2881D4E7}"/>
              </a:ext>
            </a:extLst>
          </p:cNvPr>
          <p:cNvSpPr>
            <a:spLocks noGrp="1"/>
          </p:cNvSpPr>
          <p:nvPr>
            <p:ph type="title"/>
          </p:nvPr>
        </p:nvSpPr>
        <p:spPr>
          <a:xfrm>
            <a:off x="838200" y="3038356"/>
            <a:ext cx="10515600" cy="781287"/>
          </a:xfrm>
        </p:spPr>
        <p:txBody>
          <a:bodyPr>
            <a:normAutofit/>
          </a:bodyPr>
          <a:lstStyle/>
          <a:p>
            <a:r>
              <a:rPr lang="en-IN" dirty="0">
                <a:latin typeface="Open Sans" panose="020B0606030504020204" pitchFamily="34" charset="0"/>
                <a:ea typeface="Open Sans" panose="020B0606030504020204" pitchFamily="34" charset="0"/>
                <a:cs typeface="Open Sans" panose="020B0606030504020204" pitchFamily="34" charset="0"/>
              </a:rPr>
              <a:t>Quarterly Financial Performance </a:t>
            </a:r>
          </a:p>
        </p:txBody>
      </p:sp>
      <p:sp>
        <p:nvSpPr>
          <p:cNvPr id="6" name="Slide Number Placeholder 5">
            <a:extLst>
              <a:ext uri="{FF2B5EF4-FFF2-40B4-BE49-F238E27FC236}">
                <a16:creationId xmlns:a16="http://schemas.microsoft.com/office/drawing/2014/main" id="{EC47988F-B016-45EA-8D27-21EA714A2209}"/>
              </a:ext>
            </a:extLst>
          </p:cNvPr>
          <p:cNvSpPr>
            <a:spLocks noGrp="1"/>
          </p:cNvSpPr>
          <p:nvPr>
            <p:ph type="sldNum" sz="quarter" idx="12"/>
          </p:nvPr>
        </p:nvSpPr>
        <p:spPr/>
        <p:txBody>
          <a:bodyPr/>
          <a:lstStyle/>
          <a:p>
            <a:fld id="{1FE84135-0167-4CE1-BB4F-A8A556ED47B4}" type="slidenum">
              <a:rPr lang="en-US" smtClean="0"/>
              <a:pPr/>
              <a:t>11</a:t>
            </a:fld>
            <a:endParaRPr lang="en-US"/>
          </a:p>
        </p:txBody>
      </p:sp>
    </p:spTree>
    <p:extLst>
      <p:ext uri="{BB962C8B-B14F-4D97-AF65-F5344CB8AC3E}">
        <p14:creationId xmlns:p14="http://schemas.microsoft.com/office/powerpoint/2010/main" val="24233005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Financial</a:t>
            </a:r>
            <a:r>
              <a:rPr lang="en-US" dirty="0">
                <a:latin typeface="Open Sans" panose="020B0606030504020204" pitchFamily="34" charset="0"/>
                <a:ea typeface="Open Sans" panose="020B0606030504020204" pitchFamily="34" charset="0"/>
                <a:cs typeface="Open Sans" panose="020B0606030504020204" pitchFamily="34" charset="0"/>
              </a:rPr>
              <a:t> Highlights – Q4FY20</a:t>
            </a:r>
          </a:p>
        </p:txBody>
      </p:sp>
      <p:sp>
        <p:nvSpPr>
          <p:cNvPr id="4" name="Rectangle 3">
            <a:extLst>
              <a:ext uri="{FF2B5EF4-FFF2-40B4-BE49-F238E27FC236}">
                <a16:creationId xmlns:a16="http://schemas.microsoft.com/office/drawing/2014/main" id="{5BB3B4DF-13C6-1B4B-B736-D08B65C27B8A}"/>
              </a:ext>
            </a:extLst>
          </p:cNvPr>
          <p:cNvSpPr/>
          <p:nvPr/>
        </p:nvSpPr>
        <p:spPr>
          <a:xfrm>
            <a:off x="371718" y="1437901"/>
            <a:ext cx="11732298" cy="4455515"/>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Operating Revenue was at Rs 1,042.7 Million, up 8.5% Q-o-Q and up 2.4%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EBITDA (ex-forex) was at Rs 299.8 Million, up 30.2% Q-o-Q and up 11.3%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EBITDA margin stood at 28.8%, up 480 bps Q-o-Q and up 240 bps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Profit before tax &amp; exceptional items was at Rs 365.0 Million, up 172% Q-o-Q and up 80%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Profit after Tax was at Rs 319.9 Million as against Rs 49 Million (excluding exceptional item) in Q3FY20 and Rs 129.0 Million in Q4FY19</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EPS was at Rs 0.59 for the quarter </a:t>
            </a:r>
          </a:p>
        </p:txBody>
      </p:sp>
      <p:sp>
        <p:nvSpPr>
          <p:cNvPr id="8" name="Slide Number Placeholder 7">
            <a:extLst>
              <a:ext uri="{FF2B5EF4-FFF2-40B4-BE49-F238E27FC236}">
                <a16:creationId xmlns:a16="http://schemas.microsoft.com/office/drawing/2014/main" id="{88DD81BB-EF13-4426-95E9-1BC83D551D68}"/>
              </a:ext>
            </a:extLst>
          </p:cNvPr>
          <p:cNvSpPr>
            <a:spLocks noGrp="1"/>
          </p:cNvSpPr>
          <p:nvPr>
            <p:ph type="sldNum" sz="quarter" idx="12"/>
          </p:nvPr>
        </p:nvSpPr>
        <p:spPr/>
        <p:txBody>
          <a:bodyPr/>
          <a:lstStyle/>
          <a:p>
            <a:fld id="{1FE84135-0167-4CE1-BB4F-A8A556ED47B4}" type="slidenum">
              <a:rPr lang="en-US" smtClean="0"/>
              <a:pPr/>
              <a:t>12</a:t>
            </a:fld>
            <a:endParaRPr lang="en-US" dirty="0"/>
          </a:p>
        </p:txBody>
      </p:sp>
    </p:spTree>
    <p:extLst>
      <p:ext uri="{BB962C8B-B14F-4D97-AF65-F5344CB8AC3E}">
        <p14:creationId xmlns:p14="http://schemas.microsoft.com/office/powerpoint/2010/main" val="18726038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Financial</a:t>
            </a:r>
            <a:r>
              <a:rPr lang="en-US" dirty="0">
                <a:latin typeface="Open Sans" panose="020B0606030504020204" pitchFamily="34" charset="0"/>
                <a:ea typeface="Open Sans" panose="020B0606030504020204" pitchFamily="34" charset="0"/>
                <a:cs typeface="Open Sans" panose="020B0606030504020204" pitchFamily="34" charset="0"/>
              </a:rPr>
              <a:t> Highlights – FY20</a:t>
            </a:r>
          </a:p>
        </p:txBody>
      </p:sp>
      <p:sp>
        <p:nvSpPr>
          <p:cNvPr id="4" name="Rectangle 3">
            <a:extLst>
              <a:ext uri="{FF2B5EF4-FFF2-40B4-BE49-F238E27FC236}">
                <a16:creationId xmlns:a16="http://schemas.microsoft.com/office/drawing/2014/main" id="{5BB3B4DF-13C6-1B4B-B736-D08B65C27B8A}"/>
              </a:ext>
            </a:extLst>
          </p:cNvPr>
          <p:cNvSpPr/>
          <p:nvPr/>
        </p:nvSpPr>
        <p:spPr>
          <a:xfrm>
            <a:off x="544993" y="1177020"/>
            <a:ext cx="11521316" cy="5009513"/>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Operating Revenue was at Rs 3,649.8 Million, up 4.8%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EBITDA (ex-forex) was at Rs 861.8 Million, up 67.8%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EBITDA margin stood at 23.6%, up 886 bps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Profit before tax &amp; exceptional items was at Rs 799.6 Million, up 69.8% Y-o-Y</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Profit after Tax (excluding exceptional items) was at Rs 485.1 Million as against Rs 252.2 Million in FY19</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EPS was at Rs (4.94) for FY20 </a:t>
            </a:r>
            <a:r>
              <a:rPr lang="en-GB" sz="2400" dirty="0">
                <a:solidFill>
                  <a:schemeClr val="tx1">
                    <a:lumMod val="50000"/>
                  </a:schemeClr>
                </a:solidFill>
                <a:latin typeface="Open Sans" panose="020B0606030504020204"/>
                <a:ea typeface="Open Sans" panose="020B0606030504020204" pitchFamily="34" charset="0"/>
                <a:cs typeface="Open Sans" panose="020B0606030504020204" pitchFamily="34" charset="0"/>
              </a:rPr>
              <a:t> </a:t>
            </a:r>
          </a:p>
          <a:p>
            <a:pPr marL="342900" indent="-342900">
              <a:lnSpc>
                <a:spcPct val="150000"/>
              </a:lnSpc>
              <a:buFont typeface="Wingdings" panose="05000000000000000000" pitchFamily="2" charset="2"/>
              <a:buChar char="q"/>
            </a:pPr>
            <a:r>
              <a:rPr lang="en-US" sz="2400" dirty="0">
                <a:solidFill>
                  <a:schemeClr val="tx1">
                    <a:lumMod val="50000"/>
                  </a:schemeClr>
                </a:solidFill>
                <a:latin typeface="Open Sans" panose="020B0606030504020204"/>
                <a:ea typeface="Open Sans" panose="020B0606030504020204" pitchFamily="34" charset="0"/>
                <a:cs typeface="Open Sans" panose="020B0606030504020204" pitchFamily="34" charset="0"/>
              </a:rPr>
              <a:t>Total cash, cash equivalents and Free Cash Flow stood at Rs 904.3 Million and Rs 574.7 Million, respectively</a:t>
            </a:r>
          </a:p>
        </p:txBody>
      </p:sp>
      <p:sp>
        <p:nvSpPr>
          <p:cNvPr id="8" name="Slide Number Placeholder 7">
            <a:extLst>
              <a:ext uri="{FF2B5EF4-FFF2-40B4-BE49-F238E27FC236}">
                <a16:creationId xmlns:a16="http://schemas.microsoft.com/office/drawing/2014/main" id="{88DD81BB-EF13-4426-95E9-1BC83D551D68}"/>
              </a:ext>
            </a:extLst>
          </p:cNvPr>
          <p:cNvSpPr>
            <a:spLocks noGrp="1"/>
          </p:cNvSpPr>
          <p:nvPr>
            <p:ph type="sldNum" sz="quarter" idx="12"/>
          </p:nvPr>
        </p:nvSpPr>
        <p:spPr/>
        <p:txBody>
          <a:bodyPr/>
          <a:lstStyle/>
          <a:p>
            <a:fld id="{1FE84135-0167-4CE1-BB4F-A8A556ED47B4}" type="slidenum">
              <a:rPr lang="en-US" smtClean="0"/>
              <a:pPr/>
              <a:t>13</a:t>
            </a:fld>
            <a:endParaRPr lang="en-US" dirty="0"/>
          </a:p>
        </p:txBody>
      </p:sp>
    </p:spTree>
    <p:extLst>
      <p:ext uri="{BB962C8B-B14F-4D97-AF65-F5344CB8AC3E}">
        <p14:creationId xmlns:p14="http://schemas.microsoft.com/office/powerpoint/2010/main" val="844147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6455C94-7A4A-4F0B-97DE-565AE4768C84}"/>
              </a:ext>
            </a:extLst>
          </p:cNvPr>
          <p:cNvSpPr/>
          <p:nvPr/>
        </p:nvSpPr>
        <p:spPr>
          <a:xfrm>
            <a:off x="8220084" y="1243011"/>
            <a:ext cx="3573612" cy="4914900"/>
          </a:xfrm>
          <a:prstGeom prst="rect">
            <a:avLst/>
          </a:prstGeom>
          <a:solidFill>
            <a:schemeClr val="bg1"/>
          </a:solidFill>
          <a:ln w="6350">
            <a:solidFill>
              <a:srgbClr val="97E6FF"/>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822960" rtlCol="0" anchor="t" anchorCtr="0"/>
          <a:lstStyle/>
          <a:p>
            <a:pPr marL="171450" indent="-171450">
              <a:lnSpc>
                <a:spcPct val="120000"/>
              </a:lnSpc>
              <a:spcAft>
                <a:spcPts val="900"/>
              </a:spcAft>
              <a:buClr>
                <a:schemeClr val="accent1"/>
              </a:buClr>
              <a:buFont typeface="Wingdings" pitchFamily="2" charset="2"/>
              <a:buChar char="§"/>
            </a:pPr>
            <a:endParaRPr lang="en-US" sz="1300" dirty="0">
              <a:solidFill>
                <a:schemeClr val="tx1">
                  <a:lumMod val="50000"/>
                </a:schemeClr>
              </a:solidFill>
              <a:latin typeface="Open Sans" panose="020B0606030504020204"/>
            </a:endParaRPr>
          </a:p>
        </p:txBody>
      </p:sp>
      <p:sp>
        <p:nvSpPr>
          <p:cNvPr id="17" name="Rectangle 16">
            <a:extLst>
              <a:ext uri="{FF2B5EF4-FFF2-40B4-BE49-F238E27FC236}">
                <a16:creationId xmlns:a16="http://schemas.microsoft.com/office/drawing/2014/main" id="{83A58D0C-7AF8-4129-B69C-885F97BD1F84}"/>
              </a:ext>
            </a:extLst>
          </p:cNvPr>
          <p:cNvSpPr/>
          <p:nvPr/>
        </p:nvSpPr>
        <p:spPr>
          <a:xfrm>
            <a:off x="4191019" y="1243011"/>
            <a:ext cx="3573612" cy="4914900"/>
          </a:xfrm>
          <a:prstGeom prst="rect">
            <a:avLst/>
          </a:prstGeom>
          <a:solidFill>
            <a:schemeClr val="bg1"/>
          </a:solidFill>
          <a:ln w="6350">
            <a:solidFill>
              <a:srgbClr val="97E6FF"/>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822960" rtlCol="0" anchor="t" anchorCtr="0"/>
          <a:lstStyle/>
          <a:p>
            <a:pPr marL="171450" indent="-171450">
              <a:lnSpc>
                <a:spcPct val="120000"/>
              </a:lnSpc>
              <a:spcAft>
                <a:spcPts val="900"/>
              </a:spcAft>
              <a:buClr>
                <a:schemeClr val="accent1"/>
              </a:buClr>
              <a:buFont typeface="Wingdings" pitchFamily="2" charset="2"/>
              <a:buChar char="§"/>
            </a:pPr>
            <a:endParaRPr lang="en-US" sz="1300" dirty="0">
              <a:solidFill>
                <a:schemeClr val="tx1">
                  <a:lumMod val="50000"/>
                </a:schemeClr>
              </a:solidFill>
              <a:latin typeface="Open Sans" panose="020B0606030504020204"/>
            </a:endParaRPr>
          </a:p>
        </p:txBody>
      </p:sp>
      <p:sp>
        <p:nvSpPr>
          <p:cNvPr id="14" name="Rectangle 13">
            <a:extLst>
              <a:ext uri="{FF2B5EF4-FFF2-40B4-BE49-F238E27FC236}">
                <a16:creationId xmlns:a16="http://schemas.microsoft.com/office/drawing/2014/main" id="{F63A98A8-9730-4BD4-9936-FC514C1B405E}"/>
              </a:ext>
            </a:extLst>
          </p:cNvPr>
          <p:cNvSpPr/>
          <p:nvPr/>
        </p:nvSpPr>
        <p:spPr>
          <a:xfrm>
            <a:off x="195264" y="1233488"/>
            <a:ext cx="3573612" cy="4914900"/>
          </a:xfrm>
          <a:prstGeom prst="rect">
            <a:avLst/>
          </a:prstGeom>
          <a:solidFill>
            <a:schemeClr val="bg1"/>
          </a:solidFill>
          <a:ln w="6350">
            <a:solidFill>
              <a:srgbClr val="97E6FF"/>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16" tIns="822960" rtlCol="0" anchor="t" anchorCtr="0"/>
          <a:lstStyle/>
          <a:p>
            <a:pPr marL="171450" indent="-171450">
              <a:lnSpc>
                <a:spcPct val="120000"/>
              </a:lnSpc>
              <a:spcAft>
                <a:spcPts val="900"/>
              </a:spcAft>
              <a:buClr>
                <a:schemeClr val="accent1"/>
              </a:buClr>
              <a:buFont typeface="Wingdings" pitchFamily="2" charset="2"/>
              <a:buChar char="§"/>
            </a:pPr>
            <a:endParaRPr lang="en-US" sz="1300" dirty="0">
              <a:solidFill>
                <a:schemeClr val="tx1">
                  <a:lumMod val="50000"/>
                </a:schemeClr>
              </a:solidFill>
              <a:latin typeface="Open Sans" panose="020B0606030504020204"/>
            </a:endParaRPr>
          </a:p>
        </p:txBody>
      </p:sp>
      <p:sp>
        <p:nvSpPr>
          <p:cNvPr id="3" name="Title 2"/>
          <p:cNvSpPr>
            <a:spLocks noGrp="1"/>
          </p:cNvSpPr>
          <p:nvPr>
            <p:ph type="title"/>
          </p:nvPr>
        </p:nvSpPr>
        <p:spPr>
          <a:xfrm>
            <a:off x="0" y="-157163"/>
            <a:ext cx="10515600" cy="1325563"/>
          </a:xfrm>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Financial</a:t>
            </a:r>
            <a:r>
              <a:rPr lang="en-US" dirty="0">
                <a:latin typeface="Open Sans" panose="020B0606030504020204" pitchFamily="34" charset="0"/>
                <a:ea typeface="Open Sans" panose="020B0606030504020204" pitchFamily="34" charset="0"/>
                <a:cs typeface="Open Sans" panose="020B0606030504020204" pitchFamily="34" charset="0"/>
              </a:rPr>
              <a:t> Summary – Q4FY20 </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6F62B-F699-4B31-8F3A-BA31D2FC2679}" type="slidenum">
              <a:rPr kumimoji="0" lang="en-US" sz="1100" b="0" i="0" u="none" strike="noStrike" kern="1200" cap="none" spc="0" normalizeH="0" baseline="0" noProof="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3">
            <a:extLst>
              <a:ext uri="{FF2B5EF4-FFF2-40B4-BE49-F238E27FC236}">
                <a16:creationId xmlns:a16="http://schemas.microsoft.com/office/drawing/2014/main" id="{D99CF95F-25E6-F94B-B8EF-6B943DE5FCD3}"/>
              </a:ext>
            </a:extLst>
          </p:cNvPr>
          <p:cNvSpPr txBox="1">
            <a:spLocks/>
          </p:cNvSpPr>
          <p:nvPr/>
        </p:nvSpPr>
        <p:spPr>
          <a:xfrm>
            <a:off x="152400" y="6490736"/>
            <a:ext cx="55991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Levenim MT" panose="02010502060101010101" pitchFamily="2" charset="-79"/>
                <a:ea typeface="+mn-ea"/>
                <a:cs typeface="Levenim MT" panose="02010502060101010101"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E84135-0167-4CE1-BB4F-A8A556ED47B4}" type="slidenum">
              <a:rPr lang="en-US" smtClean="0">
                <a:latin typeface="Open Sans" panose="020B0606030504020204" pitchFamily="34" charset="0"/>
                <a:ea typeface="Open Sans" panose="020B0606030504020204" pitchFamily="34" charset="0"/>
                <a:cs typeface="Open Sans" panose="020B0606030504020204" pitchFamily="34" charset="0"/>
              </a:rPr>
              <a:pPr/>
              <a:t>14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E5E3C4F6-BB4D-4F91-8C92-79AA3011110E}"/>
              </a:ext>
            </a:extLst>
          </p:cNvPr>
          <p:cNvGraphicFramePr/>
          <p:nvPr>
            <p:extLst>
              <p:ext uri="{D42A27DB-BD31-4B8C-83A1-F6EECF244321}">
                <p14:modId xmlns:p14="http://schemas.microsoft.com/office/powerpoint/2010/main" val="3989528491"/>
              </p:ext>
            </p:extLst>
          </p:nvPr>
        </p:nvGraphicFramePr>
        <p:xfrm>
          <a:off x="252416" y="1223889"/>
          <a:ext cx="3456000" cy="5050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7FAAED9-58FC-42F5-946A-640E13282227}"/>
              </a:ext>
            </a:extLst>
          </p:cNvPr>
          <p:cNvGraphicFramePr/>
          <p:nvPr>
            <p:extLst>
              <p:ext uri="{D42A27DB-BD31-4B8C-83A1-F6EECF244321}">
                <p14:modId xmlns:p14="http://schemas.microsoft.com/office/powerpoint/2010/main" val="3789235061"/>
              </p:ext>
            </p:extLst>
          </p:nvPr>
        </p:nvGraphicFramePr>
        <p:xfrm>
          <a:off x="4274097" y="1308294"/>
          <a:ext cx="3456000" cy="50291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A8E07708-6C0B-43CD-9D32-8B0661D380FB}"/>
              </a:ext>
            </a:extLst>
          </p:cNvPr>
          <p:cNvGraphicFramePr/>
          <p:nvPr>
            <p:extLst>
              <p:ext uri="{D42A27DB-BD31-4B8C-83A1-F6EECF244321}">
                <p14:modId xmlns:p14="http://schemas.microsoft.com/office/powerpoint/2010/main" val="2875165241"/>
              </p:ext>
            </p:extLst>
          </p:nvPr>
        </p:nvGraphicFramePr>
        <p:xfrm>
          <a:off x="8303166" y="1257297"/>
          <a:ext cx="349053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A185F607-EC84-4E03-A8A3-36DF795A775F}"/>
              </a:ext>
            </a:extLst>
          </p:cNvPr>
          <p:cNvSpPr/>
          <p:nvPr/>
        </p:nvSpPr>
        <p:spPr>
          <a:xfrm>
            <a:off x="195264" y="1209822"/>
            <a:ext cx="3573612" cy="442766"/>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500" b="1" dirty="0">
                <a:solidFill>
                  <a:schemeClr val="tx1">
                    <a:lumMod val="50000"/>
                  </a:schemeClr>
                </a:solidFill>
                <a:latin typeface="Open Sans" panose="020B0606030504020204"/>
                <a:ea typeface="Open Sans" panose="020B0606030504020204" pitchFamily="34" charset="0"/>
                <a:cs typeface="Open Sans" panose="020B0606030504020204" pitchFamily="34" charset="0"/>
              </a:rPr>
              <a:t>Operating Revenue</a:t>
            </a:r>
            <a:endParaRPr lang="en-US" sz="1500" i="1" dirty="0">
              <a:solidFill>
                <a:schemeClr val="tx1">
                  <a:lumMod val="50000"/>
                </a:schemeClr>
              </a:solidFill>
              <a:latin typeface="Open Sans" panose="020B0606030504020204"/>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7597C31D-5D97-4866-B795-E28468931CCA}"/>
              </a:ext>
            </a:extLst>
          </p:cNvPr>
          <p:cNvSpPr/>
          <p:nvPr/>
        </p:nvSpPr>
        <p:spPr>
          <a:xfrm>
            <a:off x="4176719" y="1257296"/>
            <a:ext cx="3573612" cy="419100"/>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500" b="1" dirty="0">
                <a:solidFill>
                  <a:schemeClr val="tx1">
                    <a:lumMod val="50000"/>
                  </a:schemeClr>
                </a:solidFill>
                <a:latin typeface="Open Sans" panose="020B0606030504020204"/>
                <a:ea typeface="Open Sans" panose="020B0606030504020204" pitchFamily="34" charset="0"/>
                <a:cs typeface="Open Sans" panose="020B0606030504020204" pitchFamily="34" charset="0"/>
              </a:rPr>
              <a:t>EBITDA</a:t>
            </a:r>
            <a:endParaRPr lang="en-US" sz="1500" i="1" dirty="0">
              <a:solidFill>
                <a:schemeClr val="tx1">
                  <a:lumMod val="50000"/>
                </a:schemeClr>
              </a:solidFill>
              <a:latin typeface="Open Sans" panose="020B0606030504020204"/>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CFCFCAA9-9BC9-498D-98A1-84D976687058}"/>
              </a:ext>
            </a:extLst>
          </p:cNvPr>
          <p:cNvSpPr/>
          <p:nvPr/>
        </p:nvSpPr>
        <p:spPr>
          <a:xfrm>
            <a:off x="8220087" y="1205054"/>
            <a:ext cx="3573612" cy="442765"/>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500" b="1" dirty="0">
                <a:solidFill>
                  <a:schemeClr val="tx1">
                    <a:lumMod val="50000"/>
                  </a:schemeClr>
                </a:solidFill>
                <a:latin typeface="Open Sans" panose="020B0606030504020204"/>
                <a:ea typeface="Open Sans" panose="020B0606030504020204" pitchFamily="34" charset="0"/>
                <a:cs typeface="Open Sans" panose="020B0606030504020204" pitchFamily="34" charset="0"/>
              </a:rPr>
              <a:t>Profit Before Tax &amp; Exceptional Item</a:t>
            </a:r>
            <a:endParaRPr lang="en-US" sz="1500" i="1" dirty="0">
              <a:solidFill>
                <a:schemeClr val="tx1">
                  <a:lumMod val="50000"/>
                </a:schemeClr>
              </a:solidFill>
              <a:latin typeface="Open Sans" panose="020B0606030504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44210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B2E001D-D2CD-4EF4-86D6-759A8B62A87A}"/>
              </a:ext>
            </a:extLst>
          </p:cNvPr>
          <p:cNvGraphicFramePr/>
          <p:nvPr>
            <p:extLst>
              <p:ext uri="{D42A27DB-BD31-4B8C-83A1-F6EECF244321}">
                <p14:modId xmlns:p14="http://schemas.microsoft.com/office/powerpoint/2010/main" val="1044654669"/>
              </p:ext>
            </p:extLst>
          </p:nvPr>
        </p:nvGraphicFramePr>
        <p:xfrm>
          <a:off x="6349461" y="1420836"/>
          <a:ext cx="4948024" cy="48673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Revenue</a:t>
            </a:r>
            <a:r>
              <a:rPr lang="en-US" dirty="0">
                <a:latin typeface="Open Sans" panose="020B0606030504020204" pitchFamily="34" charset="0"/>
                <a:ea typeface="Open Sans" panose="020B0606030504020204" pitchFamily="34" charset="0"/>
                <a:cs typeface="Open Sans" panose="020B0606030504020204" pitchFamily="34" charset="0"/>
              </a:rPr>
              <a:t> Metrices – Q4FY20 </a:t>
            </a:r>
          </a:p>
        </p:txBody>
      </p:sp>
      <p:sp>
        <p:nvSpPr>
          <p:cNvPr id="2" name="Slide Number Placeholder 1">
            <a:extLst>
              <a:ext uri="{FF2B5EF4-FFF2-40B4-BE49-F238E27FC236}">
                <a16:creationId xmlns:a16="http://schemas.microsoft.com/office/drawing/2014/main" id="{83A06AD8-DF19-465D-BA2E-34F078C7DF2B}"/>
              </a:ext>
            </a:extLst>
          </p:cNvPr>
          <p:cNvSpPr>
            <a:spLocks noGrp="1"/>
          </p:cNvSpPr>
          <p:nvPr>
            <p:ph type="sldNum" sz="quarter" idx="12"/>
          </p:nvPr>
        </p:nvSpPr>
        <p:spPr/>
        <p:txBody>
          <a:bodyPr/>
          <a:lstStyle/>
          <a:p>
            <a:fld id="{1FE84135-0167-4CE1-BB4F-A8A556ED47B4}" type="slidenum">
              <a:rPr lang="en-US" smtClean="0"/>
              <a:pPr/>
              <a:t>15</a:t>
            </a:fld>
            <a:endParaRPr lang="en-US" dirty="0"/>
          </a:p>
        </p:txBody>
      </p:sp>
      <p:graphicFrame>
        <p:nvGraphicFramePr>
          <p:cNvPr id="6" name="Chart 5">
            <a:extLst>
              <a:ext uri="{FF2B5EF4-FFF2-40B4-BE49-F238E27FC236}">
                <a16:creationId xmlns:a16="http://schemas.microsoft.com/office/drawing/2014/main" id="{8863746F-91A1-4ED3-97AC-5590F26368DA}"/>
              </a:ext>
            </a:extLst>
          </p:cNvPr>
          <p:cNvGraphicFramePr/>
          <p:nvPr>
            <p:extLst>
              <p:ext uri="{D42A27DB-BD31-4B8C-83A1-F6EECF244321}">
                <p14:modId xmlns:p14="http://schemas.microsoft.com/office/powerpoint/2010/main" val="919570024"/>
              </p:ext>
            </p:extLst>
          </p:nvPr>
        </p:nvGraphicFramePr>
        <p:xfrm>
          <a:off x="432360" y="1427785"/>
          <a:ext cx="4948024" cy="488025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6EF5641-99FA-4B30-B4A8-32C94EFB724C}"/>
              </a:ext>
            </a:extLst>
          </p:cNvPr>
          <p:cNvSpPr/>
          <p:nvPr/>
        </p:nvSpPr>
        <p:spPr>
          <a:xfrm>
            <a:off x="432359" y="1434193"/>
            <a:ext cx="4948024" cy="419100"/>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Revenue by Region</a:t>
            </a:r>
          </a:p>
        </p:txBody>
      </p:sp>
      <p:sp>
        <p:nvSpPr>
          <p:cNvPr id="18" name="Rectangle 17">
            <a:extLst>
              <a:ext uri="{FF2B5EF4-FFF2-40B4-BE49-F238E27FC236}">
                <a16:creationId xmlns:a16="http://schemas.microsoft.com/office/drawing/2014/main" id="{6502B61E-EF56-4E78-9081-214C87989E33}"/>
              </a:ext>
            </a:extLst>
          </p:cNvPr>
          <p:cNvSpPr/>
          <p:nvPr/>
        </p:nvSpPr>
        <p:spPr>
          <a:xfrm>
            <a:off x="6351132" y="1408967"/>
            <a:ext cx="4948024" cy="419100"/>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Revenue by Service</a:t>
            </a:r>
          </a:p>
        </p:txBody>
      </p:sp>
    </p:spTree>
    <p:extLst>
      <p:ext uri="{BB962C8B-B14F-4D97-AF65-F5344CB8AC3E}">
        <p14:creationId xmlns:p14="http://schemas.microsoft.com/office/powerpoint/2010/main" val="20695367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Operating</a:t>
            </a:r>
            <a:r>
              <a:rPr lang="en-US" dirty="0">
                <a:latin typeface="Open Sans" panose="020B0606030504020204" pitchFamily="34" charset="0"/>
                <a:ea typeface="Open Sans" panose="020B0606030504020204" pitchFamily="34" charset="0"/>
                <a:cs typeface="Open Sans" panose="020B0606030504020204" pitchFamily="34" charset="0"/>
              </a:rPr>
              <a:t> Metrices – Q4FY20 </a:t>
            </a:r>
          </a:p>
        </p:txBody>
      </p:sp>
      <p:sp>
        <p:nvSpPr>
          <p:cNvPr id="2" name="Slide Number Placeholder 1">
            <a:extLst>
              <a:ext uri="{FF2B5EF4-FFF2-40B4-BE49-F238E27FC236}">
                <a16:creationId xmlns:a16="http://schemas.microsoft.com/office/drawing/2014/main" id="{83A06AD8-DF19-465D-BA2E-34F078C7DF2B}"/>
              </a:ext>
            </a:extLst>
          </p:cNvPr>
          <p:cNvSpPr>
            <a:spLocks noGrp="1"/>
          </p:cNvSpPr>
          <p:nvPr>
            <p:ph type="sldNum" sz="quarter" idx="12"/>
          </p:nvPr>
        </p:nvSpPr>
        <p:spPr/>
        <p:txBody>
          <a:bodyPr/>
          <a:lstStyle/>
          <a:p>
            <a:fld id="{1FE84135-0167-4CE1-BB4F-A8A556ED47B4}" type="slidenum">
              <a:rPr lang="en-US" smtClean="0"/>
              <a:pPr/>
              <a:t>16</a:t>
            </a:fld>
            <a:endParaRPr lang="en-US"/>
          </a:p>
        </p:txBody>
      </p:sp>
      <p:graphicFrame>
        <p:nvGraphicFramePr>
          <p:cNvPr id="6" name="Chart 5">
            <a:extLst>
              <a:ext uri="{FF2B5EF4-FFF2-40B4-BE49-F238E27FC236}">
                <a16:creationId xmlns:a16="http://schemas.microsoft.com/office/drawing/2014/main" id="{8863746F-91A1-4ED3-97AC-5590F26368DA}"/>
              </a:ext>
            </a:extLst>
          </p:cNvPr>
          <p:cNvGraphicFramePr/>
          <p:nvPr>
            <p:extLst>
              <p:ext uri="{D42A27DB-BD31-4B8C-83A1-F6EECF244321}">
                <p14:modId xmlns:p14="http://schemas.microsoft.com/office/powerpoint/2010/main" val="1733510082"/>
              </p:ext>
            </p:extLst>
          </p:nvPr>
        </p:nvGraphicFramePr>
        <p:xfrm>
          <a:off x="432360" y="1427785"/>
          <a:ext cx="4948024" cy="4426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8D598EE-B404-41EB-A02A-60686104F568}"/>
              </a:ext>
            </a:extLst>
          </p:cNvPr>
          <p:cNvGraphicFramePr/>
          <p:nvPr>
            <p:extLst>
              <p:ext uri="{D42A27DB-BD31-4B8C-83A1-F6EECF244321}">
                <p14:modId xmlns:p14="http://schemas.microsoft.com/office/powerpoint/2010/main" val="4133936874"/>
              </p:ext>
            </p:extLst>
          </p:nvPr>
        </p:nvGraphicFramePr>
        <p:xfrm>
          <a:off x="6342839" y="1437017"/>
          <a:ext cx="4948024" cy="442659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6EF5641-99FA-4B30-B4A8-32C94EFB724C}"/>
              </a:ext>
            </a:extLst>
          </p:cNvPr>
          <p:cNvSpPr/>
          <p:nvPr/>
        </p:nvSpPr>
        <p:spPr>
          <a:xfrm>
            <a:off x="432359" y="1434193"/>
            <a:ext cx="4948024" cy="419100"/>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Debtors Days</a:t>
            </a:r>
            <a:endParaRPr lang="en-US" sz="1600" i="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6502B61E-EF56-4E78-9081-214C87989E33}"/>
              </a:ext>
            </a:extLst>
          </p:cNvPr>
          <p:cNvSpPr/>
          <p:nvPr/>
        </p:nvSpPr>
        <p:spPr>
          <a:xfrm>
            <a:off x="6364384" y="1435471"/>
            <a:ext cx="4948024" cy="419100"/>
          </a:xfrm>
          <a:prstGeom prst="rect">
            <a:avLst/>
          </a:prstGeom>
          <a:solidFill>
            <a:srgbClr val="6DDCFF"/>
          </a:solidFill>
          <a:ln w="6350">
            <a:solidFill>
              <a:srgbClr val="97E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Employee Headcount</a:t>
            </a:r>
            <a:endParaRPr lang="en-US" sz="1600" i="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226477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B2E001D-D2CD-4EF4-86D6-759A8B62A87A}"/>
              </a:ext>
            </a:extLst>
          </p:cNvPr>
          <p:cNvGraphicFramePr/>
          <p:nvPr>
            <p:extLst>
              <p:ext uri="{D42A27DB-BD31-4B8C-83A1-F6EECF244321}">
                <p14:modId xmlns:p14="http://schemas.microsoft.com/office/powerpoint/2010/main" val="4268399398"/>
              </p:ext>
            </p:extLst>
          </p:nvPr>
        </p:nvGraphicFramePr>
        <p:xfrm>
          <a:off x="972766" y="1603716"/>
          <a:ext cx="9657895" cy="433578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Free Cash Flow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2" name="Slide Number Placeholder 1">
            <a:extLst>
              <a:ext uri="{FF2B5EF4-FFF2-40B4-BE49-F238E27FC236}">
                <a16:creationId xmlns:a16="http://schemas.microsoft.com/office/drawing/2014/main" id="{83A06AD8-DF19-465D-BA2E-34F078C7DF2B}"/>
              </a:ext>
            </a:extLst>
          </p:cNvPr>
          <p:cNvSpPr>
            <a:spLocks noGrp="1"/>
          </p:cNvSpPr>
          <p:nvPr>
            <p:ph type="sldNum" sz="quarter" idx="12"/>
          </p:nvPr>
        </p:nvSpPr>
        <p:spPr/>
        <p:txBody>
          <a:bodyPr/>
          <a:lstStyle/>
          <a:p>
            <a:fld id="{1FE84135-0167-4CE1-BB4F-A8A556ED47B4}" type="slidenum">
              <a:rPr lang="en-US" smtClean="0"/>
              <a:pPr/>
              <a:t>17</a:t>
            </a:fld>
            <a:endParaRPr lang="en-US"/>
          </a:p>
        </p:txBody>
      </p:sp>
      <p:sp>
        <p:nvSpPr>
          <p:cNvPr id="4" name="TextBox 3"/>
          <p:cNvSpPr txBox="1"/>
          <p:nvPr/>
        </p:nvSpPr>
        <p:spPr>
          <a:xfrm>
            <a:off x="7738673" y="2351475"/>
            <a:ext cx="790839"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523.4</a:t>
            </a:r>
            <a:endParaRPr lang="en-IN" sz="1600" dirty="0">
              <a:solidFill>
                <a:schemeClr val="tx1">
                  <a:lumMod val="50000"/>
                </a:schemeClr>
              </a:solidFill>
              <a:latin typeface="Open Sans" panose="020B0606030504020204"/>
            </a:endParaRPr>
          </a:p>
        </p:txBody>
      </p:sp>
      <p:sp>
        <p:nvSpPr>
          <p:cNvPr id="9" name="TextBox 8"/>
          <p:cNvSpPr txBox="1"/>
          <p:nvPr/>
        </p:nvSpPr>
        <p:spPr>
          <a:xfrm>
            <a:off x="6231987" y="2380357"/>
            <a:ext cx="790839"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508.2</a:t>
            </a:r>
            <a:endParaRPr lang="en-IN" sz="1600" dirty="0">
              <a:solidFill>
                <a:schemeClr val="tx1">
                  <a:lumMod val="50000"/>
                </a:schemeClr>
              </a:solidFill>
              <a:latin typeface="Open Sans" panose="020B0606030504020204"/>
            </a:endParaRPr>
          </a:p>
        </p:txBody>
      </p:sp>
      <p:sp>
        <p:nvSpPr>
          <p:cNvPr id="11" name="TextBox 10"/>
          <p:cNvSpPr txBox="1"/>
          <p:nvPr/>
        </p:nvSpPr>
        <p:spPr>
          <a:xfrm>
            <a:off x="4749701" y="2351475"/>
            <a:ext cx="726718"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479.0</a:t>
            </a:r>
            <a:endParaRPr lang="en-IN" sz="1600" dirty="0">
              <a:solidFill>
                <a:schemeClr val="tx1">
                  <a:lumMod val="50000"/>
                </a:schemeClr>
              </a:solidFill>
              <a:latin typeface="Open Sans" panose="020B0606030504020204"/>
            </a:endParaRPr>
          </a:p>
        </p:txBody>
      </p:sp>
      <p:sp>
        <p:nvSpPr>
          <p:cNvPr id="12" name="TextBox 11"/>
          <p:cNvSpPr txBox="1"/>
          <p:nvPr/>
        </p:nvSpPr>
        <p:spPr>
          <a:xfrm>
            <a:off x="1667392" y="2053046"/>
            <a:ext cx="726719"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575.8</a:t>
            </a:r>
            <a:endParaRPr lang="en-IN" sz="1600" dirty="0">
              <a:solidFill>
                <a:schemeClr val="tx1">
                  <a:lumMod val="50000"/>
                </a:schemeClr>
              </a:solidFill>
              <a:latin typeface="Open Sans" panose="020B0606030504020204"/>
            </a:endParaRPr>
          </a:p>
        </p:txBody>
      </p:sp>
      <p:sp>
        <p:nvSpPr>
          <p:cNvPr id="13" name="TextBox 12"/>
          <p:cNvSpPr txBox="1"/>
          <p:nvPr/>
        </p:nvSpPr>
        <p:spPr>
          <a:xfrm>
            <a:off x="3201280" y="2011029"/>
            <a:ext cx="726718"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633.5</a:t>
            </a:r>
            <a:endParaRPr lang="en-IN" sz="1600" dirty="0">
              <a:solidFill>
                <a:schemeClr val="tx1">
                  <a:lumMod val="50000"/>
                </a:schemeClr>
              </a:solidFill>
              <a:latin typeface="Open Sans" panose="020B0606030504020204"/>
            </a:endParaRPr>
          </a:p>
        </p:txBody>
      </p:sp>
      <p:sp>
        <p:nvSpPr>
          <p:cNvPr id="15" name="TextBox 14">
            <a:extLst>
              <a:ext uri="{FF2B5EF4-FFF2-40B4-BE49-F238E27FC236}">
                <a16:creationId xmlns:a16="http://schemas.microsoft.com/office/drawing/2014/main" id="{C63CF13A-C568-4F98-B074-2AFDBA13F3E1}"/>
              </a:ext>
            </a:extLst>
          </p:cNvPr>
          <p:cNvSpPr txBox="1"/>
          <p:nvPr/>
        </p:nvSpPr>
        <p:spPr>
          <a:xfrm>
            <a:off x="9297841" y="1969302"/>
            <a:ext cx="790839" cy="338554"/>
          </a:xfrm>
          <a:prstGeom prst="rect">
            <a:avLst/>
          </a:prstGeom>
          <a:noFill/>
        </p:spPr>
        <p:txBody>
          <a:bodyPr wrap="square" rtlCol="0">
            <a:spAutoFit/>
          </a:bodyPr>
          <a:lstStyle/>
          <a:p>
            <a:pPr algn="l"/>
            <a:r>
              <a:rPr lang="en-US" sz="1600" dirty="0">
                <a:solidFill>
                  <a:schemeClr val="tx1">
                    <a:lumMod val="50000"/>
                  </a:schemeClr>
                </a:solidFill>
                <a:latin typeface="Open Sans" panose="020B0606030504020204"/>
              </a:rPr>
              <a:t>574.7</a:t>
            </a:r>
            <a:endParaRPr lang="en-IN" sz="1600" dirty="0">
              <a:solidFill>
                <a:schemeClr val="tx1">
                  <a:lumMod val="50000"/>
                </a:schemeClr>
              </a:solidFill>
              <a:latin typeface="Open Sans" panose="020B0606030504020204"/>
            </a:endParaRPr>
          </a:p>
        </p:txBody>
      </p:sp>
    </p:spTree>
    <p:extLst>
      <p:ext uri="{BB962C8B-B14F-4D97-AF65-F5344CB8AC3E}">
        <p14:creationId xmlns:p14="http://schemas.microsoft.com/office/powerpoint/2010/main" val="72353039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696700" cy="1325563"/>
          </a:xfrm>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Consolidated </a:t>
            </a:r>
            <a:r>
              <a:rPr lang="en-US" dirty="0">
                <a:latin typeface="Open Sans" panose="020B0606030504020204" pitchFamily="34" charset="0"/>
              </a:rPr>
              <a:t>Financial </a:t>
            </a:r>
            <a:r>
              <a:rPr lang="en-US" dirty="0">
                <a:latin typeface="Open Sans" panose="020B0606030504020204" pitchFamily="34" charset="0"/>
                <a:ea typeface="Open Sans" panose="020B0606030504020204" pitchFamily="34" charset="0"/>
                <a:cs typeface="Open Sans" panose="020B0606030504020204" pitchFamily="34" charset="0"/>
              </a:rPr>
              <a:t>Performance – Q4FY20</a:t>
            </a:r>
            <a:endParaRPr lang="en-US"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CEE66777-91E9-41E9-97FE-DCB39950E966}"/>
              </a:ext>
            </a:extLst>
          </p:cNvPr>
          <p:cNvSpPr>
            <a:spLocks noGrp="1"/>
          </p:cNvSpPr>
          <p:nvPr>
            <p:ph type="sldNum" sz="quarter" idx="12"/>
          </p:nvPr>
        </p:nvSpPr>
        <p:spPr/>
        <p:txBody>
          <a:bodyPr/>
          <a:lstStyle/>
          <a:p>
            <a:fld id="{1FE84135-0167-4CE1-BB4F-A8A556ED47B4}" type="slidenum">
              <a:rPr lang="en-US" smtClean="0"/>
              <a:pPr/>
              <a:t>18</a:t>
            </a:fld>
            <a:endParaRPr lang="en-US"/>
          </a:p>
        </p:txBody>
      </p:sp>
      <p:graphicFrame>
        <p:nvGraphicFramePr>
          <p:cNvPr id="5" name="Table 4">
            <a:extLst>
              <a:ext uri="{FF2B5EF4-FFF2-40B4-BE49-F238E27FC236}">
                <a16:creationId xmlns:a16="http://schemas.microsoft.com/office/drawing/2014/main" id="{30E4FE31-E4CC-45ED-AECD-874E80482980}"/>
              </a:ext>
            </a:extLst>
          </p:cNvPr>
          <p:cNvGraphicFramePr>
            <a:graphicFrameLocks noGrp="1"/>
          </p:cNvGraphicFramePr>
          <p:nvPr>
            <p:extLst>
              <p:ext uri="{D42A27DB-BD31-4B8C-83A1-F6EECF244321}">
                <p14:modId xmlns:p14="http://schemas.microsoft.com/office/powerpoint/2010/main" val="2732639095"/>
              </p:ext>
            </p:extLst>
          </p:nvPr>
        </p:nvGraphicFramePr>
        <p:xfrm>
          <a:off x="778413" y="1325563"/>
          <a:ext cx="9941169" cy="4547026"/>
        </p:xfrm>
        <a:graphic>
          <a:graphicData uri="http://schemas.openxmlformats.org/drawingml/2006/table">
            <a:tbl>
              <a:tblPr/>
              <a:tblGrid>
                <a:gridCol w="4102510">
                  <a:extLst>
                    <a:ext uri="{9D8B030D-6E8A-4147-A177-3AD203B41FA5}">
                      <a16:colId xmlns:a16="http://schemas.microsoft.com/office/drawing/2014/main" val="1582022350"/>
                    </a:ext>
                  </a:extLst>
                </a:gridCol>
                <a:gridCol w="1102287">
                  <a:extLst>
                    <a:ext uri="{9D8B030D-6E8A-4147-A177-3AD203B41FA5}">
                      <a16:colId xmlns:a16="http://schemas.microsoft.com/office/drawing/2014/main" val="2383803243"/>
                    </a:ext>
                  </a:extLst>
                </a:gridCol>
                <a:gridCol w="1102285">
                  <a:extLst>
                    <a:ext uri="{9D8B030D-6E8A-4147-A177-3AD203B41FA5}">
                      <a16:colId xmlns:a16="http://schemas.microsoft.com/office/drawing/2014/main" val="2398954612"/>
                    </a:ext>
                  </a:extLst>
                </a:gridCol>
                <a:gridCol w="1240071">
                  <a:extLst>
                    <a:ext uri="{9D8B030D-6E8A-4147-A177-3AD203B41FA5}">
                      <a16:colId xmlns:a16="http://schemas.microsoft.com/office/drawing/2014/main" val="1037496989"/>
                    </a:ext>
                  </a:extLst>
                </a:gridCol>
                <a:gridCol w="1222834">
                  <a:extLst>
                    <a:ext uri="{9D8B030D-6E8A-4147-A177-3AD203B41FA5}">
                      <a16:colId xmlns:a16="http://schemas.microsoft.com/office/drawing/2014/main" val="2989127282"/>
                    </a:ext>
                  </a:extLst>
                </a:gridCol>
                <a:gridCol w="1171182">
                  <a:extLst>
                    <a:ext uri="{9D8B030D-6E8A-4147-A177-3AD203B41FA5}">
                      <a16:colId xmlns:a16="http://schemas.microsoft.com/office/drawing/2014/main" val="2254799235"/>
                    </a:ext>
                  </a:extLst>
                </a:gridCol>
              </a:tblGrid>
              <a:tr h="247130">
                <a:tc>
                  <a:txBody>
                    <a:bodyPr/>
                    <a:lstStyle/>
                    <a:p>
                      <a:pPr algn="l" fontAlgn="b"/>
                      <a:r>
                        <a:rPr lang="en-IN" sz="1400" b="1" i="0" u="none" strike="noStrike" dirty="0">
                          <a:solidFill>
                            <a:srgbClr val="FFFFFF"/>
                          </a:solidFill>
                          <a:effectLst/>
                          <a:latin typeface="Open Sans" panose="020B0606030504020204"/>
                        </a:rPr>
                        <a:t>Particulars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a:noFill/>
                    </a:lnB>
                    <a:solidFill>
                      <a:srgbClr val="00A2D2"/>
                    </a:solidFill>
                  </a:tcPr>
                </a:tc>
                <a:tc>
                  <a:txBody>
                    <a:bodyPr/>
                    <a:lstStyle/>
                    <a:p>
                      <a:pPr algn="r" rtl="0" fontAlgn="b"/>
                      <a:r>
                        <a:rPr lang="en-IN" sz="1400" b="1" i="0" u="none" strike="noStrike">
                          <a:solidFill>
                            <a:srgbClr val="FFFFFF"/>
                          </a:solidFill>
                          <a:effectLst/>
                          <a:latin typeface="Open Sans" panose="020B0606030504020204"/>
                        </a:rPr>
                        <a:t>Q4 FY20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r" rtl="0" fontAlgn="b"/>
                      <a:r>
                        <a:rPr lang="en-IN" sz="1400" b="1" i="0" u="none" strike="noStrike">
                          <a:solidFill>
                            <a:srgbClr val="FFFFFF"/>
                          </a:solidFill>
                          <a:effectLst/>
                          <a:latin typeface="Open Sans" panose="020B0606030504020204"/>
                        </a:rPr>
                        <a:t>Q3 FY20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Q-o-Q</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r" rtl="0" fontAlgn="b"/>
                      <a:r>
                        <a:rPr lang="en-IN" sz="1400" b="1" i="0" u="none" strike="noStrike">
                          <a:solidFill>
                            <a:srgbClr val="FFFFFF"/>
                          </a:solidFill>
                          <a:effectLst/>
                          <a:latin typeface="Open Sans" panose="020B0606030504020204"/>
                        </a:rPr>
                        <a:t>Q4 FY19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Y-o-Y</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extLst>
                  <a:ext uri="{0D108BD9-81ED-4DB2-BD59-A6C34878D82A}">
                    <a16:rowId xmlns:a16="http://schemas.microsoft.com/office/drawing/2014/main" val="2688088521"/>
                  </a:ext>
                </a:extLst>
              </a:tr>
              <a:tr h="289331">
                <a:tc>
                  <a:txBody>
                    <a:bodyPr/>
                    <a:lstStyle/>
                    <a:p>
                      <a:pPr algn="l" fontAlgn="b"/>
                      <a:r>
                        <a:rPr lang="en-US" sz="1400" b="1" i="0" u="none" strike="noStrike" dirty="0">
                          <a:solidFill>
                            <a:srgbClr val="FFFFFF"/>
                          </a:solidFill>
                          <a:effectLst/>
                          <a:latin typeface="Open Sans" panose="020B0606030504020204"/>
                        </a:rPr>
                        <a:t>(All Figures in Rs Million)</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a:noFill/>
                    </a:lnT>
                    <a:lnB w="6350" cap="flat" cmpd="sng" algn="ctr">
                      <a:solidFill>
                        <a:srgbClr val="00A2D2"/>
                      </a:solidFill>
                      <a:prstDash val="solid"/>
                      <a:round/>
                      <a:headEnd type="none" w="med" len="med"/>
                      <a:tailEnd type="none" w="med" len="med"/>
                    </a:lnB>
                    <a:solidFill>
                      <a:srgbClr val="00A2D2"/>
                    </a:solidFill>
                  </a:tcPr>
                </a:tc>
                <a:tc>
                  <a:txBody>
                    <a:bodyPr/>
                    <a:lstStyle/>
                    <a:p>
                      <a:pPr algn="r" rtl="0" fontAlgn="b"/>
                      <a:r>
                        <a:rPr lang="en-IN" sz="1400" b="1" i="0" u="none" strike="noStrike">
                          <a:solidFill>
                            <a:srgbClr val="FFFFFF"/>
                          </a:solidFill>
                          <a:effectLst/>
                          <a:latin typeface="Open Sans" panose="020B0606030504020204"/>
                        </a:rPr>
                        <a:t>31-Mar-20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r" rtl="0" fontAlgn="b"/>
                      <a:r>
                        <a:rPr lang="en-IN" sz="1400" b="1" i="0" u="none" strike="noStrike">
                          <a:solidFill>
                            <a:srgbClr val="FFFFFF"/>
                          </a:solidFill>
                          <a:effectLst/>
                          <a:latin typeface="Open Sans" panose="020B0606030504020204"/>
                        </a:rPr>
                        <a:t>31-Dec-19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Growth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r" rtl="0" fontAlgn="b"/>
                      <a:r>
                        <a:rPr lang="en-IN" sz="1400" b="1" i="0" u="none" strike="noStrike">
                          <a:solidFill>
                            <a:srgbClr val="FFFFFF"/>
                          </a:solidFill>
                          <a:effectLst/>
                          <a:latin typeface="Open Sans" panose="020B0606030504020204"/>
                        </a:rPr>
                        <a:t>31-Mar-19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Growth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extLst>
                  <a:ext uri="{0D108BD9-81ED-4DB2-BD59-A6C34878D82A}">
                    <a16:rowId xmlns:a16="http://schemas.microsoft.com/office/drawing/2014/main" val="718412743"/>
                  </a:ext>
                </a:extLst>
              </a:tr>
              <a:tr h="247130">
                <a:tc>
                  <a:txBody>
                    <a:bodyPr/>
                    <a:lstStyle/>
                    <a:p>
                      <a:pPr algn="l" fontAlgn="b"/>
                      <a:r>
                        <a:rPr lang="en-IN" sz="1400" b="1" i="0" u="none" strike="noStrike" dirty="0">
                          <a:solidFill>
                            <a:srgbClr val="0D0D0D"/>
                          </a:solidFill>
                          <a:effectLst/>
                          <a:latin typeface="Open Sans" panose="020B0606030504020204"/>
                        </a:rPr>
                        <a:t>Income</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199694472"/>
                  </a:ext>
                </a:extLst>
              </a:tr>
              <a:tr h="247130">
                <a:tc>
                  <a:txBody>
                    <a:bodyPr/>
                    <a:lstStyle/>
                    <a:p>
                      <a:pPr algn="l" rtl="0" fontAlgn="b"/>
                      <a:r>
                        <a:rPr lang="en-IN" sz="1400" b="0" i="0" u="none" strike="noStrike" dirty="0">
                          <a:solidFill>
                            <a:srgbClr val="0D0D0D"/>
                          </a:solidFill>
                          <a:effectLst/>
                          <a:latin typeface="Open Sans" panose="020B0606030504020204"/>
                        </a:rPr>
                        <a:t>Revenue from operations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1,042.7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960.9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0" i="0" u="none" strike="noStrike" dirty="0">
                          <a:solidFill>
                            <a:srgbClr val="0D0D0D"/>
                          </a:solidFill>
                          <a:effectLst/>
                          <a:latin typeface="Open Sans" panose="020B0606030504020204"/>
                        </a:rPr>
                        <a:t>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1,018.7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0" i="0" u="none" strike="noStrike" dirty="0">
                          <a:solidFill>
                            <a:srgbClr val="0D0D0D"/>
                          </a:solidFill>
                          <a:effectLst/>
                          <a:latin typeface="Open Sans" panose="020B0606030504020204"/>
                        </a:rPr>
                        <a:t>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329323567"/>
                  </a:ext>
                </a:extLst>
              </a:tr>
              <a:tr h="247130">
                <a:tc>
                  <a:txBody>
                    <a:bodyPr/>
                    <a:lstStyle/>
                    <a:p>
                      <a:pPr algn="l" fontAlgn="b"/>
                      <a:r>
                        <a:rPr lang="en-IN" sz="1400" b="0" i="0" u="none" strike="noStrike" dirty="0">
                          <a:solidFill>
                            <a:srgbClr val="0D0D0D"/>
                          </a:solidFill>
                          <a:effectLst/>
                          <a:latin typeface="Open Sans" panose="020B0606030504020204"/>
                        </a:rPr>
                        <a:t>Other income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33.5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5.2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4.0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651003736"/>
                  </a:ext>
                </a:extLst>
              </a:tr>
              <a:tr h="247130">
                <a:tc>
                  <a:txBody>
                    <a:bodyPr/>
                    <a:lstStyle/>
                    <a:p>
                      <a:pPr algn="l" fontAlgn="b"/>
                      <a:r>
                        <a:rPr lang="en-IN" sz="1400" b="1" i="0" u="none" strike="noStrike">
                          <a:solidFill>
                            <a:srgbClr val="0D0D0D"/>
                          </a:solidFill>
                          <a:effectLst/>
                          <a:latin typeface="Open Sans" panose="020B0606030504020204"/>
                        </a:rPr>
                        <a:t>Total income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1,076.2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966.1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11%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1,022.7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611520311"/>
                  </a:ext>
                </a:extLst>
              </a:tr>
              <a:tr h="247130">
                <a:tc>
                  <a:txBody>
                    <a:bodyPr/>
                    <a:lstStyle/>
                    <a:p>
                      <a:pPr algn="l" rtl="0" fontAlgn="b"/>
                      <a:r>
                        <a:rPr lang="en-IN" sz="1400" b="0" i="0" u="none" strike="noStrike">
                          <a:solidFill>
                            <a:srgbClr val="0D0D0D"/>
                          </a:solidFill>
                          <a:effectLst/>
                          <a:latin typeface="Open Sans" panose="020B0606030504020204"/>
                        </a:rPr>
                        <a:t>Employee benefits expense</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415.2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455.6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487.5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246431971"/>
                  </a:ext>
                </a:extLst>
              </a:tr>
              <a:tr h="247130">
                <a:tc>
                  <a:txBody>
                    <a:bodyPr/>
                    <a:lstStyle/>
                    <a:p>
                      <a:pPr algn="l" rtl="0" fontAlgn="b"/>
                      <a:r>
                        <a:rPr lang="en-IN" sz="1400" b="0" i="0" u="none" strike="noStrike">
                          <a:solidFill>
                            <a:srgbClr val="0D0D0D"/>
                          </a:solidFill>
                          <a:effectLst/>
                          <a:latin typeface="Open Sans" panose="020B0606030504020204"/>
                        </a:rPr>
                        <a:t>Other expenses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327.7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275.0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261.8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456238739"/>
                  </a:ext>
                </a:extLst>
              </a:tr>
              <a:tr h="247130">
                <a:tc>
                  <a:txBody>
                    <a:bodyPr/>
                    <a:lstStyle/>
                    <a:p>
                      <a:pPr algn="l" fontAlgn="b"/>
                      <a:r>
                        <a:rPr lang="en-IN" sz="1400" b="1" i="0" u="none" strike="noStrike" dirty="0">
                          <a:solidFill>
                            <a:srgbClr val="000000"/>
                          </a:solidFill>
                          <a:effectLst/>
                          <a:latin typeface="Open Sans" panose="020B0606030504020204"/>
                        </a:rPr>
                        <a:t>EBITDA (ex-forex)</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299.8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230.3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30%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269.4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11%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489260975"/>
                  </a:ext>
                </a:extLst>
              </a:tr>
              <a:tr h="247130">
                <a:tc>
                  <a:txBody>
                    <a:bodyPr/>
                    <a:lstStyle/>
                    <a:p>
                      <a:pPr algn="l" fontAlgn="b"/>
                      <a:r>
                        <a:rPr lang="en-IN" sz="1400" b="1" i="1" u="none" strike="noStrike" dirty="0">
                          <a:solidFill>
                            <a:srgbClr val="000000"/>
                          </a:solidFill>
                          <a:effectLst/>
                          <a:latin typeface="Open Sans" panose="020B0606030504020204"/>
                        </a:rPr>
                        <a:t>EBITDA Margin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28.8%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24.0%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1" u="none" strike="noStrike" dirty="0">
                          <a:solidFill>
                            <a:srgbClr val="0D0D0D"/>
                          </a:solidFill>
                          <a:effectLst/>
                          <a:latin typeface="Open Sans" panose="020B0606030504020204"/>
                        </a:rPr>
                        <a:t>480 bps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26.4%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1" u="none" strike="noStrike" dirty="0">
                          <a:solidFill>
                            <a:srgbClr val="0D0D0D"/>
                          </a:solidFill>
                          <a:effectLst/>
                          <a:latin typeface="Open Sans" panose="020B0606030504020204"/>
                        </a:rPr>
                        <a:t>240 bps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519507653"/>
                  </a:ext>
                </a:extLst>
              </a:tr>
              <a:tr h="247130">
                <a:tc>
                  <a:txBody>
                    <a:bodyPr/>
                    <a:lstStyle/>
                    <a:p>
                      <a:pPr algn="l" fontAlgn="b"/>
                      <a:r>
                        <a:rPr lang="en-IN" sz="1400" b="0" i="0" u="none" strike="noStrike">
                          <a:solidFill>
                            <a:srgbClr val="000000"/>
                          </a:solidFill>
                          <a:effectLst/>
                          <a:latin typeface="Open Sans" panose="020B0606030504020204"/>
                        </a:rPr>
                        <a:t>Depreciation</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39.2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36.7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13.8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474213902"/>
                  </a:ext>
                </a:extLst>
              </a:tr>
              <a:tr h="247130">
                <a:tc>
                  <a:txBody>
                    <a:bodyPr/>
                    <a:lstStyle/>
                    <a:p>
                      <a:pPr algn="l" fontAlgn="b"/>
                      <a:r>
                        <a:rPr lang="en-IN" sz="1400" b="0" i="0" u="none" strike="noStrike">
                          <a:solidFill>
                            <a:srgbClr val="000000"/>
                          </a:solidFill>
                          <a:effectLst/>
                          <a:latin typeface="Open Sans" panose="020B0606030504020204"/>
                        </a:rPr>
                        <a:t>Finance Cost</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13.9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13.3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5.4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53991556"/>
                  </a:ext>
                </a:extLst>
              </a:tr>
              <a:tr h="247130">
                <a:tc>
                  <a:txBody>
                    <a:bodyPr/>
                    <a:lstStyle/>
                    <a:p>
                      <a:pPr algn="l" rtl="0" fontAlgn="b"/>
                      <a:r>
                        <a:rPr lang="en-US" sz="1400" b="0" i="0" u="none" strike="noStrike">
                          <a:solidFill>
                            <a:srgbClr val="0D0D0D"/>
                          </a:solidFill>
                          <a:effectLst/>
                          <a:latin typeface="Open Sans" panose="020B0606030504020204"/>
                        </a:rPr>
                        <a:t>Exchange fluctuation (gain)/ loss, net</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(84.8)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51.2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51.2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283841477"/>
                  </a:ext>
                </a:extLst>
              </a:tr>
              <a:tr h="303615">
                <a:tc>
                  <a:txBody>
                    <a:bodyPr/>
                    <a:lstStyle/>
                    <a:p>
                      <a:pPr algn="l" fontAlgn="b"/>
                      <a:r>
                        <a:rPr lang="en-US" sz="1400" b="1" i="0" u="none" strike="noStrike" dirty="0">
                          <a:solidFill>
                            <a:srgbClr val="000000"/>
                          </a:solidFill>
                          <a:effectLst/>
                          <a:latin typeface="Open Sans" panose="020B0606030504020204"/>
                        </a:rPr>
                        <a:t>Profit before tax and exceptional items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365.0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134.3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172%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203.0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80%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714690096"/>
                  </a:ext>
                </a:extLst>
              </a:tr>
              <a:tr h="247130">
                <a:tc>
                  <a:txBody>
                    <a:bodyPr/>
                    <a:lstStyle/>
                    <a:p>
                      <a:pPr algn="l" fontAlgn="b"/>
                      <a:r>
                        <a:rPr lang="en-IN" sz="1400" b="1" i="0" u="none" strike="noStrike" dirty="0">
                          <a:solidFill>
                            <a:srgbClr val="000000"/>
                          </a:solidFill>
                          <a:effectLst/>
                          <a:latin typeface="Open Sans" panose="020B0606030504020204"/>
                        </a:rPr>
                        <a:t>Exceptional items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0.0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(3,176.6)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1"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0.0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1"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568439372"/>
                  </a:ext>
                </a:extLst>
              </a:tr>
              <a:tr h="247130">
                <a:tc>
                  <a:txBody>
                    <a:bodyPr/>
                    <a:lstStyle/>
                    <a:p>
                      <a:pPr algn="l" fontAlgn="b"/>
                      <a:r>
                        <a:rPr lang="en-IN" sz="1400" b="1" i="0" u="none" strike="noStrike" dirty="0">
                          <a:solidFill>
                            <a:srgbClr val="000000"/>
                          </a:solidFill>
                          <a:effectLst/>
                          <a:latin typeface="Open Sans" panose="020B0606030504020204"/>
                        </a:rPr>
                        <a:t>Profit Before Tax</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365.0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(3,042.3)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1"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203.0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1"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173446140"/>
                  </a:ext>
                </a:extLst>
              </a:tr>
              <a:tr h="247130">
                <a:tc>
                  <a:txBody>
                    <a:bodyPr/>
                    <a:lstStyle/>
                    <a:p>
                      <a:pPr algn="l" fontAlgn="b"/>
                      <a:r>
                        <a:rPr lang="en-IN" sz="1400" b="0" i="0" u="none" strike="noStrike" dirty="0">
                          <a:solidFill>
                            <a:srgbClr val="000000"/>
                          </a:solidFill>
                          <a:effectLst/>
                          <a:latin typeface="Open Sans" panose="020B0606030504020204"/>
                        </a:rPr>
                        <a:t>Tax Expenses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45.1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84.9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74.0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endParaRPr lang="en-IN" sz="1400" b="0" i="0" u="none" strike="noStrike" dirty="0">
                        <a:solidFill>
                          <a:srgbClr val="0D0D0D"/>
                        </a:solidFill>
                        <a:effectLst/>
                        <a:latin typeface="Open Sans" panose="020B0606030504020204"/>
                      </a:endParaRP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765867084"/>
                  </a:ext>
                </a:extLst>
              </a:tr>
              <a:tr h="247130">
                <a:tc>
                  <a:txBody>
                    <a:bodyPr/>
                    <a:lstStyle/>
                    <a:p>
                      <a:pPr algn="l" fontAlgn="b"/>
                      <a:r>
                        <a:rPr lang="en-IN" sz="1400" b="1" i="0" u="none" strike="noStrike" dirty="0">
                          <a:solidFill>
                            <a:srgbClr val="000000"/>
                          </a:solidFill>
                          <a:effectLst/>
                          <a:latin typeface="Open Sans" panose="020B0606030504020204"/>
                        </a:rPr>
                        <a:t>Net Profit / (Loss)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319.9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(3,127.2)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NA</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129.0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148%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82979538"/>
                  </a:ext>
                </a:extLst>
              </a:tr>
            </a:tbl>
          </a:graphicData>
        </a:graphic>
      </p:graphicFrame>
    </p:spTree>
    <p:extLst>
      <p:ext uri="{BB962C8B-B14F-4D97-AF65-F5344CB8AC3E}">
        <p14:creationId xmlns:p14="http://schemas.microsoft.com/office/powerpoint/2010/main" val="397860342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1696700" cy="1325563"/>
          </a:xfrm>
        </p:spPr>
        <p:txBody>
          <a:bodyPr>
            <a:normAutofit/>
          </a:bodyPr>
          <a:lstStyle/>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Consolidated </a:t>
            </a:r>
            <a:r>
              <a:rPr lang="en-US" dirty="0">
                <a:latin typeface="Open Sans" panose="020B0606030504020204" pitchFamily="34" charset="0"/>
              </a:rPr>
              <a:t>Financial </a:t>
            </a:r>
            <a:r>
              <a:rPr lang="en-US" dirty="0">
                <a:latin typeface="Open Sans" panose="020B0606030504020204" pitchFamily="34" charset="0"/>
                <a:ea typeface="Open Sans" panose="020B0606030504020204" pitchFamily="34" charset="0"/>
                <a:cs typeface="Open Sans" panose="020B0606030504020204" pitchFamily="34" charset="0"/>
              </a:rPr>
              <a:t>Performance – FY20</a:t>
            </a:r>
            <a:endParaRPr lang="en-US" dirty="0">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CEE66777-91E9-41E9-97FE-DCB39950E966}"/>
              </a:ext>
            </a:extLst>
          </p:cNvPr>
          <p:cNvSpPr>
            <a:spLocks noGrp="1"/>
          </p:cNvSpPr>
          <p:nvPr>
            <p:ph type="sldNum" sz="quarter" idx="12"/>
          </p:nvPr>
        </p:nvSpPr>
        <p:spPr/>
        <p:txBody>
          <a:bodyPr/>
          <a:lstStyle/>
          <a:p>
            <a:fld id="{1FE84135-0167-4CE1-BB4F-A8A556ED47B4}" type="slidenum">
              <a:rPr lang="en-US" smtClean="0"/>
              <a:pPr/>
              <a:t>19</a:t>
            </a:fld>
            <a:endParaRPr lang="en-US"/>
          </a:p>
        </p:txBody>
      </p:sp>
      <p:graphicFrame>
        <p:nvGraphicFramePr>
          <p:cNvPr id="9" name="Table 8">
            <a:extLst>
              <a:ext uri="{FF2B5EF4-FFF2-40B4-BE49-F238E27FC236}">
                <a16:creationId xmlns:a16="http://schemas.microsoft.com/office/drawing/2014/main" id="{73CA0ADF-F30E-4AEF-94DD-F89FD2AE4B1D}"/>
              </a:ext>
            </a:extLst>
          </p:cNvPr>
          <p:cNvGraphicFramePr>
            <a:graphicFrameLocks noGrp="1"/>
          </p:cNvGraphicFramePr>
          <p:nvPr>
            <p:extLst>
              <p:ext uri="{D42A27DB-BD31-4B8C-83A1-F6EECF244321}">
                <p14:modId xmlns:p14="http://schemas.microsoft.com/office/powerpoint/2010/main" val="4167878146"/>
              </p:ext>
            </p:extLst>
          </p:nvPr>
        </p:nvGraphicFramePr>
        <p:xfrm>
          <a:off x="926123" y="1325563"/>
          <a:ext cx="10339753" cy="4701636"/>
        </p:xfrm>
        <a:graphic>
          <a:graphicData uri="http://schemas.openxmlformats.org/drawingml/2006/table">
            <a:tbl>
              <a:tblPr/>
              <a:tblGrid>
                <a:gridCol w="3839318">
                  <a:extLst>
                    <a:ext uri="{9D8B030D-6E8A-4147-A177-3AD203B41FA5}">
                      <a16:colId xmlns:a16="http://schemas.microsoft.com/office/drawing/2014/main" val="548061051"/>
                    </a:ext>
                  </a:extLst>
                </a:gridCol>
                <a:gridCol w="1300087">
                  <a:extLst>
                    <a:ext uri="{9D8B030D-6E8A-4147-A177-3AD203B41FA5}">
                      <a16:colId xmlns:a16="http://schemas.microsoft.com/office/drawing/2014/main" val="3355699358"/>
                    </a:ext>
                  </a:extLst>
                </a:gridCol>
                <a:gridCol w="1300087">
                  <a:extLst>
                    <a:ext uri="{9D8B030D-6E8A-4147-A177-3AD203B41FA5}">
                      <a16:colId xmlns:a16="http://schemas.microsoft.com/office/drawing/2014/main" val="2317530647"/>
                    </a:ext>
                  </a:extLst>
                </a:gridCol>
                <a:gridCol w="1300087">
                  <a:extLst>
                    <a:ext uri="{9D8B030D-6E8A-4147-A177-3AD203B41FA5}">
                      <a16:colId xmlns:a16="http://schemas.microsoft.com/office/drawing/2014/main" val="2264759493"/>
                    </a:ext>
                  </a:extLst>
                </a:gridCol>
                <a:gridCol w="1300087">
                  <a:extLst>
                    <a:ext uri="{9D8B030D-6E8A-4147-A177-3AD203B41FA5}">
                      <a16:colId xmlns:a16="http://schemas.microsoft.com/office/drawing/2014/main" val="2126094518"/>
                    </a:ext>
                  </a:extLst>
                </a:gridCol>
                <a:gridCol w="1300087">
                  <a:extLst>
                    <a:ext uri="{9D8B030D-6E8A-4147-A177-3AD203B41FA5}">
                      <a16:colId xmlns:a16="http://schemas.microsoft.com/office/drawing/2014/main" val="1151693149"/>
                    </a:ext>
                  </a:extLst>
                </a:gridCol>
              </a:tblGrid>
              <a:tr h="261202">
                <a:tc>
                  <a:txBody>
                    <a:bodyPr/>
                    <a:lstStyle/>
                    <a:p>
                      <a:pPr algn="l" fontAlgn="b"/>
                      <a:r>
                        <a:rPr lang="en-IN" sz="1400" b="1" i="0" u="none" strike="noStrike">
                          <a:solidFill>
                            <a:srgbClr val="FFFFFF"/>
                          </a:solidFill>
                          <a:effectLst/>
                          <a:latin typeface="Open Sans" panose="020B0606030504020204"/>
                        </a:rPr>
                        <a:t>Particulars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a:noFill/>
                    </a:lnB>
                    <a:solidFill>
                      <a:srgbClr val="00A2D2"/>
                    </a:solidFill>
                  </a:tcPr>
                </a:tc>
                <a:tc>
                  <a:txBody>
                    <a:bodyPr/>
                    <a:lstStyle/>
                    <a:p>
                      <a:pPr algn="ctr" fontAlgn="b"/>
                      <a:r>
                        <a:rPr lang="en-IN" sz="1400" b="1" i="0" u="none" strike="noStrike" dirty="0">
                          <a:solidFill>
                            <a:srgbClr val="FFFFFF"/>
                          </a:solidFill>
                          <a:effectLst/>
                          <a:latin typeface="Open Sans" panose="020B0606030504020204"/>
                        </a:rPr>
                        <a:t>FY20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fontAlgn="b"/>
                      <a:r>
                        <a:rPr lang="en-IN" sz="1400" b="1" i="0" u="none" strike="noStrike">
                          <a:solidFill>
                            <a:srgbClr val="FFFFFF"/>
                          </a:solidFill>
                          <a:effectLst/>
                          <a:latin typeface="Open Sans" panose="020B0606030504020204"/>
                        </a:rPr>
                        <a:t>FY 19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fontAlgn="b"/>
                      <a:r>
                        <a:rPr lang="en-IN" sz="1400" b="1" i="0" u="none" strike="noStrike">
                          <a:solidFill>
                            <a:srgbClr val="FFFFFF"/>
                          </a:solidFill>
                          <a:effectLst/>
                          <a:latin typeface="Open Sans" panose="020B0606030504020204"/>
                        </a:rPr>
                        <a:t>FY 18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fontAlgn="b"/>
                      <a:r>
                        <a:rPr lang="en-IN" sz="1400" b="1" i="0" u="none" strike="noStrike">
                          <a:solidFill>
                            <a:srgbClr val="FFFFFF"/>
                          </a:solidFill>
                          <a:effectLst/>
                          <a:latin typeface="Open Sans" panose="020B0606030504020204"/>
                        </a:rPr>
                        <a:t>FY 17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fontAlgn="b"/>
                      <a:r>
                        <a:rPr lang="en-IN" sz="1400" b="1" i="0" u="none" strike="noStrike" dirty="0">
                          <a:solidFill>
                            <a:srgbClr val="FFFFFF"/>
                          </a:solidFill>
                          <a:effectLst/>
                          <a:latin typeface="Open Sans" panose="020B0606030504020204"/>
                        </a:rPr>
                        <a:t>FY 16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extLst>
                  <a:ext uri="{0D108BD9-81ED-4DB2-BD59-A6C34878D82A}">
                    <a16:rowId xmlns:a16="http://schemas.microsoft.com/office/drawing/2014/main" val="2664829241"/>
                  </a:ext>
                </a:extLst>
              </a:tr>
              <a:tr h="261202">
                <a:tc>
                  <a:txBody>
                    <a:bodyPr/>
                    <a:lstStyle/>
                    <a:p>
                      <a:pPr algn="l" fontAlgn="b"/>
                      <a:r>
                        <a:rPr lang="en-US" sz="1400" b="1" i="0" u="none" strike="noStrike" dirty="0">
                          <a:solidFill>
                            <a:srgbClr val="FFFFFF"/>
                          </a:solidFill>
                          <a:effectLst/>
                          <a:latin typeface="Open Sans" panose="020B0606030504020204"/>
                        </a:rPr>
                        <a:t>(All Figures in Rs Million)</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a:noFill/>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31-Mar-20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31-Mar-19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31-Mar-18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a:solidFill>
                            <a:srgbClr val="FFFFFF"/>
                          </a:solidFill>
                          <a:effectLst/>
                          <a:latin typeface="Open Sans" panose="020B0606030504020204"/>
                        </a:rPr>
                        <a:t>31-Mar-17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tc>
                  <a:txBody>
                    <a:bodyPr/>
                    <a:lstStyle/>
                    <a:p>
                      <a:pPr algn="ctr" rtl="0" fontAlgn="b"/>
                      <a:r>
                        <a:rPr lang="en-IN" sz="1400" b="1" i="0" u="none" strike="noStrike" dirty="0">
                          <a:solidFill>
                            <a:srgbClr val="FFFFFF"/>
                          </a:solidFill>
                          <a:effectLst/>
                          <a:latin typeface="Open Sans" panose="020B0606030504020204"/>
                        </a:rPr>
                        <a:t>31-Mar-16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solidFill>
                      <a:srgbClr val="00A2D2"/>
                    </a:solidFill>
                  </a:tcPr>
                </a:tc>
                <a:extLst>
                  <a:ext uri="{0D108BD9-81ED-4DB2-BD59-A6C34878D82A}">
                    <a16:rowId xmlns:a16="http://schemas.microsoft.com/office/drawing/2014/main" val="4133829532"/>
                  </a:ext>
                </a:extLst>
              </a:tr>
              <a:tr h="261202">
                <a:tc>
                  <a:txBody>
                    <a:bodyPr/>
                    <a:lstStyle/>
                    <a:p>
                      <a:pPr algn="l" fontAlgn="b"/>
                      <a:r>
                        <a:rPr lang="en-IN" sz="1400" b="1" i="0" u="none" strike="noStrike">
                          <a:solidFill>
                            <a:srgbClr val="0D0D0D"/>
                          </a:solidFill>
                          <a:effectLst/>
                          <a:latin typeface="Open Sans" panose="020B0606030504020204"/>
                        </a:rPr>
                        <a:t>Income</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ctr" rtl="0" fontAlgn="b"/>
                      <a:r>
                        <a:rPr lang="en-IN" sz="1400" b="1" i="0" u="none" strike="noStrike" dirty="0">
                          <a:solidFill>
                            <a:srgbClr val="0D0D0D"/>
                          </a:solidFill>
                          <a:effectLst/>
                          <a:latin typeface="Open Sans" panose="020B0606030504020204"/>
                        </a:rPr>
                        <a:t>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678665123"/>
                  </a:ext>
                </a:extLst>
              </a:tr>
              <a:tr h="261202">
                <a:tc>
                  <a:txBody>
                    <a:bodyPr/>
                    <a:lstStyle/>
                    <a:p>
                      <a:pPr algn="l" rtl="0" fontAlgn="b"/>
                      <a:r>
                        <a:rPr lang="en-IN" sz="1400" b="0" i="0" u="none" strike="noStrike">
                          <a:solidFill>
                            <a:srgbClr val="0D0D0D"/>
                          </a:solidFill>
                          <a:effectLst/>
                          <a:latin typeface="Open Sans" panose="020B0606030504020204"/>
                        </a:rPr>
                        <a:t>Revenue from operations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3,649.8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3,481.2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3,243.2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3,573.3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3,224.6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015611476"/>
                  </a:ext>
                </a:extLst>
              </a:tr>
              <a:tr h="261202">
                <a:tc>
                  <a:txBody>
                    <a:bodyPr/>
                    <a:lstStyle/>
                    <a:p>
                      <a:pPr algn="l" fontAlgn="b"/>
                      <a:r>
                        <a:rPr lang="en-IN" sz="1400" b="0" i="0" u="none" strike="noStrike">
                          <a:solidFill>
                            <a:srgbClr val="0D0D0D"/>
                          </a:solidFill>
                          <a:effectLst/>
                          <a:latin typeface="Open Sans" panose="020B0606030504020204"/>
                        </a:rPr>
                        <a:t>Other income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56.3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10.1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14.0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115.4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18.3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210823396"/>
                  </a:ext>
                </a:extLst>
              </a:tr>
              <a:tr h="261202">
                <a:tc>
                  <a:txBody>
                    <a:bodyPr/>
                    <a:lstStyle/>
                    <a:p>
                      <a:pPr algn="l" fontAlgn="b"/>
                      <a:r>
                        <a:rPr lang="en-IN" sz="1400" b="1" i="0" u="none" strike="noStrike" dirty="0">
                          <a:solidFill>
                            <a:srgbClr val="0D0D0D"/>
                          </a:solidFill>
                          <a:effectLst/>
                          <a:latin typeface="Open Sans" panose="020B0606030504020204"/>
                        </a:rPr>
                        <a:t>Total income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3,706.1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3,491.3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3,257.2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3,688.7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3,242.9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4197951430"/>
                  </a:ext>
                </a:extLst>
              </a:tr>
              <a:tr h="261202">
                <a:tc>
                  <a:txBody>
                    <a:bodyPr/>
                    <a:lstStyle/>
                    <a:p>
                      <a:pPr algn="l" rtl="0" fontAlgn="b"/>
                      <a:r>
                        <a:rPr lang="en-IN" sz="1400" b="0" i="0" u="none" strike="noStrike" dirty="0">
                          <a:solidFill>
                            <a:srgbClr val="0D0D0D"/>
                          </a:solidFill>
                          <a:effectLst/>
                          <a:latin typeface="Open Sans" panose="020B0606030504020204"/>
                        </a:rPr>
                        <a:t>Employee benefits expense</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1,745.4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1,910.5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1,747.1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1,587.1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1,603.4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150776819"/>
                  </a:ext>
                </a:extLst>
              </a:tr>
              <a:tr h="261202">
                <a:tc>
                  <a:txBody>
                    <a:bodyPr/>
                    <a:lstStyle/>
                    <a:p>
                      <a:pPr algn="l" rtl="0" fontAlgn="b"/>
                      <a:r>
                        <a:rPr lang="en-IN" sz="1400" b="0" i="0" u="none" strike="noStrike" dirty="0">
                          <a:solidFill>
                            <a:srgbClr val="0D0D0D"/>
                          </a:solidFill>
                          <a:effectLst/>
                          <a:latin typeface="Open Sans" panose="020B0606030504020204"/>
                        </a:rPr>
                        <a:t>Other expenses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1,042.6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1,057.2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988.4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1,165.1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898.7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49329704"/>
                  </a:ext>
                </a:extLst>
              </a:tr>
              <a:tr h="261202">
                <a:tc>
                  <a:txBody>
                    <a:bodyPr/>
                    <a:lstStyle/>
                    <a:p>
                      <a:pPr algn="l" fontAlgn="b"/>
                      <a:r>
                        <a:rPr lang="en-IN" sz="1400" b="1" i="0" u="none" strike="noStrike" dirty="0">
                          <a:solidFill>
                            <a:srgbClr val="000000"/>
                          </a:solidFill>
                          <a:effectLst/>
                          <a:latin typeface="Open Sans" panose="020B0606030504020204"/>
                        </a:rPr>
                        <a:t>EBITDA (ex-forex)</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861.8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513.5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507.7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821.1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722.5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597874045"/>
                  </a:ext>
                </a:extLst>
              </a:tr>
              <a:tr h="261202">
                <a:tc>
                  <a:txBody>
                    <a:bodyPr/>
                    <a:lstStyle/>
                    <a:p>
                      <a:pPr algn="l" fontAlgn="b"/>
                      <a:r>
                        <a:rPr lang="en-IN" sz="1400" b="1" i="1" u="none" strike="noStrike">
                          <a:solidFill>
                            <a:srgbClr val="000000"/>
                          </a:solidFill>
                          <a:effectLst/>
                          <a:latin typeface="Open Sans" panose="020B0606030504020204"/>
                        </a:rPr>
                        <a:t>EBITDA Margin %</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23.6%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a:solidFill>
                            <a:srgbClr val="0D0D0D"/>
                          </a:solidFill>
                          <a:effectLst/>
                          <a:latin typeface="Open Sans" panose="020B0606030504020204"/>
                        </a:rPr>
                        <a:t>14.8%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a:solidFill>
                            <a:srgbClr val="0D0D0D"/>
                          </a:solidFill>
                          <a:effectLst/>
                          <a:latin typeface="Open Sans" panose="020B0606030504020204"/>
                        </a:rPr>
                        <a:t>15.7%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23.0%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1" u="none" strike="noStrike" dirty="0">
                          <a:solidFill>
                            <a:srgbClr val="0D0D0D"/>
                          </a:solidFill>
                          <a:effectLst/>
                          <a:latin typeface="Open Sans" panose="020B0606030504020204"/>
                        </a:rPr>
                        <a:t>22.4%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445376104"/>
                  </a:ext>
                </a:extLst>
              </a:tr>
              <a:tr h="261202">
                <a:tc>
                  <a:txBody>
                    <a:bodyPr/>
                    <a:lstStyle/>
                    <a:p>
                      <a:pPr algn="l" fontAlgn="b"/>
                      <a:r>
                        <a:rPr lang="en-IN" sz="1400" b="0" i="0" u="none" strike="noStrike">
                          <a:solidFill>
                            <a:srgbClr val="000000"/>
                          </a:solidFill>
                          <a:effectLst/>
                          <a:latin typeface="Open Sans" panose="020B0606030504020204"/>
                        </a:rPr>
                        <a:t>Depreciation</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150.8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48.3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51.7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49.5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42.7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4137189302"/>
                  </a:ext>
                </a:extLst>
              </a:tr>
              <a:tr h="261202">
                <a:tc>
                  <a:txBody>
                    <a:bodyPr/>
                    <a:lstStyle/>
                    <a:p>
                      <a:pPr algn="l" fontAlgn="b"/>
                      <a:r>
                        <a:rPr lang="en-IN" sz="1400" b="0" i="0" u="none" strike="noStrike">
                          <a:solidFill>
                            <a:srgbClr val="000000"/>
                          </a:solidFill>
                          <a:effectLst/>
                          <a:latin typeface="Open Sans" panose="020B0606030504020204"/>
                        </a:rPr>
                        <a:t>Finance Cost</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56.4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21.6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77.5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204.0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615.2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101993858"/>
                  </a:ext>
                </a:extLst>
              </a:tr>
              <a:tr h="261202">
                <a:tc>
                  <a:txBody>
                    <a:bodyPr/>
                    <a:lstStyle/>
                    <a:p>
                      <a:pPr algn="l" fontAlgn="b"/>
                      <a:r>
                        <a:rPr lang="en-US" sz="1400" b="0" i="0" u="none" strike="noStrike">
                          <a:solidFill>
                            <a:srgbClr val="000000"/>
                          </a:solidFill>
                          <a:effectLst/>
                          <a:latin typeface="Open Sans" panose="020B0606030504020204"/>
                        </a:rPr>
                        <a:t>Exchange fluctuation (gain)/ loss, net</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(88.7)</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(17.1)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165.0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(69.8)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51.5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8757872"/>
                  </a:ext>
                </a:extLst>
              </a:tr>
              <a:tr h="261202">
                <a:tc>
                  <a:txBody>
                    <a:bodyPr/>
                    <a:lstStyle/>
                    <a:p>
                      <a:pPr algn="l" fontAlgn="b"/>
                      <a:r>
                        <a:rPr lang="en-US" sz="1400" b="1" i="0" u="none" strike="noStrike">
                          <a:solidFill>
                            <a:srgbClr val="000000"/>
                          </a:solidFill>
                          <a:effectLst/>
                          <a:latin typeface="Open Sans" panose="020B0606030504020204"/>
                        </a:rPr>
                        <a:t>Profit before tax and exceptional items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799.6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470.8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227.5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752.8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31.4</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3908543141"/>
                  </a:ext>
                </a:extLst>
              </a:tr>
              <a:tr h="261202">
                <a:tc>
                  <a:txBody>
                    <a:bodyPr/>
                    <a:lstStyle/>
                    <a:p>
                      <a:pPr algn="l" fontAlgn="b"/>
                      <a:r>
                        <a:rPr lang="en-IN" sz="1400" b="1" i="0" u="none" strike="noStrike">
                          <a:solidFill>
                            <a:srgbClr val="000000"/>
                          </a:solidFill>
                          <a:effectLst/>
                          <a:latin typeface="Open Sans" panose="020B0606030504020204"/>
                        </a:rPr>
                        <a:t>Exceptional items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(3,176.6)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0.0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116.6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(1,089.0)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(646.9)</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160242306"/>
                  </a:ext>
                </a:extLst>
              </a:tr>
              <a:tr h="261202">
                <a:tc>
                  <a:txBody>
                    <a:bodyPr/>
                    <a:lstStyle/>
                    <a:p>
                      <a:pPr algn="l" fontAlgn="b"/>
                      <a:r>
                        <a:rPr lang="en-IN" sz="1400" b="1" i="0" u="none" strike="noStrike" dirty="0">
                          <a:solidFill>
                            <a:srgbClr val="000000"/>
                          </a:solidFill>
                          <a:effectLst/>
                          <a:latin typeface="Open Sans" panose="020B0606030504020204"/>
                        </a:rPr>
                        <a:t>Profit before tax</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(2,377.0)</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470.8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344.1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(336.2)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(615.5)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580539751"/>
                  </a:ext>
                </a:extLst>
              </a:tr>
              <a:tr h="261202">
                <a:tc>
                  <a:txBody>
                    <a:bodyPr/>
                    <a:lstStyle/>
                    <a:p>
                      <a:pPr algn="l" fontAlgn="b"/>
                      <a:r>
                        <a:rPr lang="en-IN" sz="1400" b="0" i="0" u="none" strike="noStrike" dirty="0">
                          <a:solidFill>
                            <a:srgbClr val="000000"/>
                          </a:solidFill>
                          <a:effectLst/>
                          <a:latin typeface="Open Sans" panose="020B0606030504020204"/>
                        </a:rPr>
                        <a:t>Tax Expenses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314.5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a:solidFill>
                            <a:srgbClr val="0D0D0D"/>
                          </a:solidFill>
                          <a:effectLst/>
                          <a:latin typeface="Open Sans" panose="020B0606030504020204"/>
                        </a:rPr>
                        <a:t>218.6</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137.3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96.1</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0" i="0" u="none" strike="noStrike" dirty="0">
                          <a:solidFill>
                            <a:srgbClr val="0D0D0D"/>
                          </a:solidFill>
                          <a:effectLst/>
                          <a:latin typeface="Open Sans" panose="020B0606030504020204"/>
                        </a:rPr>
                        <a:t>127.3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275425205"/>
                  </a:ext>
                </a:extLst>
              </a:tr>
              <a:tr h="261202">
                <a:tc>
                  <a:txBody>
                    <a:bodyPr/>
                    <a:lstStyle/>
                    <a:p>
                      <a:pPr algn="l" fontAlgn="b"/>
                      <a:r>
                        <a:rPr lang="en-IN" sz="1400" b="1" i="0" u="none" strike="noStrike" dirty="0">
                          <a:solidFill>
                            <a:srgbClr val="000000"/>
                          </a:solidFill>
                          <a:effectLst/>
                          <a:latin typeface="Open Sans" panose="020B0606030504020204"/>
                        </a:rPr>
                        <a:t>Net Profit / (Loss)</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(2,691.5)</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a:solidFill>
                            <a:srgbClr val="0D0D0D"/>
                          </a:solidFill>
                          <a:effectLst/>
                          <a:latin typeface="Open Sans" panose="020B0606030504020204"/>
                        </a:rPr>
                        <a:t>252.2</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US" sz="1400" b="1" i="0" u="none" strike="noStrike" dirty="0">
                          <a:solidFill>
                            <a:srgbClr val="0D0D0D"/>
                          </a:solidFill>
                          <a:effectLst/>
                          <a:latin typeface="Open Sans" panose="020B0606030504020204"/>
                        </a:rPr>
                        <a:t>2</a:t>
                      </a:r>
                      <a:r>
                        <a:rPr lang="en-IN" sz="1400" b="1" i="0" u="none" strike="noStrike" dirty="0">
                          <a:solidFill>
                            <a:srgbClr val="0D0D0D"/>
                          </a:solidFill>
                          <a:effectLst/>
                          <a:latin typeface="Open Sans" panose="020B0606030504020204"/>
                        </a:rPr>
                        <a:t>06.8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(432.3)</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tc>
                  <a:txBody>
                    <a:bodyPr/>
                    <a:lstStyle/>
                    <a:p>
                      <a:pPr algn="r" rtl="0" fontAlgn="b"/>
                      <a:r>
                        <a:rPr lang="en-IN" sz="1400" b="1" i="0" u="none" strike="noStrike" dirty="0">
                          <a:solidFill>
                            <a:srgbClr val="0D0D0D"/>
                          </a:solidFill>
                          <a:effectLst/>
                          <a:latin typeface="Open Sans" panose="020B0606030504020204"/>
                        </a:rPr>
                        <a:t>(742.8)</a:t>
                      </a:r>
                    </a:p>
                  </a:txBody>
                  <a:tcPr marL="9525" marR="9525" marT="9525" marB="0" anchor="b">
                    <a:lnL w="6350" cap="flat" cmpd="sng" algn="ctr">
                      <a:solidFill>
                        <a:srgbClr val="00A2D2"/>
                      </a:solidFill>
                      <a:prstDash val="solid"/>
                      <a:round/>
                      <a:headEnd type="none" w="med" len="med"/>
                      <a:tailEnd type="none" w="med" len="med"/>
                    </a:lnL>
                    <a:lnR w="6350" cap="flat" cmpd="sng" algn="ctr">
                      <a:solidFill>
                        <a:srgbClr val="00A2D2"/>
                      </a:solidFill>
                      <a:prstDash val="solid"/>
                      <a:round/>
                      <a:headEnd type="none" w="med" len="med"/>
                      <a:tailEnd type="none" w="med" len="med"/>
                    </a:lnR>
                    <a:lnT w="6350" cap="flat" cmpd="sng" algn="ctr">
                      <a:solidFill>
                        <a:srgbClr val="00A2D2"/>
                      </a:solidFill>
                      <a:prstDash val="solid"/>
                      <a:round/>
                      <a:headEnd type="none" w="med" len="med"/>
                      <a:tailEnd type="none" w="med" len="med"/>
                    </a:lnT>
                    <a:lnB w="6350" cap="flat" cmpd="sng" algn="ctr">
                      <a:solidFill>
                        <a:srgbClr val="00A2D2"/>
                      </a:solidFill>
                      <a:prstDash val="solid"/>
                      <a:round/>
                      <a:headEnd type="none" w="med" len="med"/>
                      <a:tailEnd type="none" w="med" len="med"/>
                    </a:lnB>
                  </a:tcPr>
                </a:tc>
                <a:extLst>
                  <a:ext uri="{0D108BD9-81ED-4DB2-BD59-A6C34878D82A}">
                    <a16:rowId xmlns:a16="http://schemas.microsoft.com/office/drawing/2014/main" val="1168416310"/>
                  </a:ext>
                </a:extLst>
              </a:tr>
            </a:tbl>
          </a:graphicData>
        </a:graphic>
      </p:graphicFrame>
    </p:spTree>
    <p:extLst>
      <p:ext uri="{BB962C8B-B14F-4D97-AF65-F5344CB8AC3E}">
        <p14:creationId xmlns:p14="http://schemas.microsoft.com/office/powerpoint/2010/main" val="305770665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9F9473-136E-4251-B248-291C1BCA7ECF}"/>
              </a:ext>
            </a:extLst>
          </p:cNvPr>
          <p:cNvGrpSpPr/>
          <p:nvPr/>
        </p:nvGrpSpPr>
        <p:grpSpPr>
          <a:xfrm>
            <a:off x="1174411" y="636213"/>
            <a:ext cx="10021318" cy="5585573"/>
            <a:chOff x="1337953" y="1167489"/>
            <a:chExt cx="10021318" cy="5585573"/>
          </a:xfrm>
        </p:grpSpPr>
        <p:sp>
          <p:nvSpPr>
            <p:cNvPr id="5" name="Rectangle 4">
              <a:extLst>
                <a:ext uri="{FF2B5EF4-FFF2-40B4-BE49-F238E27FC236}">
                  <a16:creationId xmlns:a16="http://schemas.microsoft.com/office/drawing/2014/main" id="{97DB1021-9507-477C-8091-9061F167A9C6}"/>
                </a:ext>
              </a:extLst>
            </p:cNvPr>
            <p:cNvSpPr/>
            <p:nvPr/>
          </p:nvSpPr>
          <p:spPr>
            <a:xfrm>
              <a:off x="1877448" y="2327162"/>
              <a:ext cx="8936398" cy="477054"/>
            </a:xfrm>
            <a:prstGeom prst="rect">
              <a:avLst/>
            </a:prstGeom>
          </p:spPr>
          <p:txBody>
            <a:bodyPr wrap="square">
              <a:spAutoFit/>
            </a:bodyPr>
            <a:lstStyle/>
            <a:p>
              <a:pPr algn="just" defTabSz="1290852" fontAlgn="base">
                <a:lnSpc>
                  <a:spcPct val="125000"/>
                </a:lnSpc>
                <a:spcBef>
                  <a:spcPct val="0"/>
                </a:spcBef>
                <a:spcAft>
                  <a:spcPct val="0"/>
                </a:spcAft>
              </a:pPr>
              <a:endParaRPr lang="en-US" sz="2000" dirty="0">
                <a:solidFill>
                  <a:srgbClr val="00A1D6"/>
                </a:solidFill>
                <a:latin typeface="Tunga" panose="020B0502040204020203" pitchFamily="34" charset="0"/>
                <a:ea typeface="Calibri" charset="0"/>
                <a:cs typeface="Tunga" panose="020B0502040204020203" pitchFamily="34" charset="0"/>
              </a:endParaRPr>
            </a:p>
          </p:txBody>
        </p:sp>
        <p:sp>
          <p:nvSpPr>
            <p:cNvPr id="7" name="Text Placeholder 2">
              <a:extLst>
                <a:ext uri="{FF2B5EF4-FFF2-40B4-BE49-F238E27FC236}">
                  <a16:creationId xmlns:a16="http://schemas.microsoft.com/office/drawing/2014/main" id="{B5745DEC-1596-4E10-B61A-AB926F67B2FA}"/>
                </a:ext>
              </a:extLst>
            </p:cNvPr>
            <p:cNvSpPr txBox="1">
              <a:spLocks/>
            </p:cNvSpPr>
            <p:nvPr/>
          </p:nvSpPr>
          <p:spPr>
            <a:xfrm>
              <a:off x="1337953" y="1231179"/>
              <a:ext cx="10015389" cy="1032294"/>
            </a:xfrm>
            <a:prstGeom prst="rect">
              <a:avLst/>
            </a:prstGeom>
          </p:spPr>
          <p:txBody>
            <a:bodyPr vert="horz" lIns="98477" tIns="49238" rIns="98477" bIns="49238" rtlCol="0" anchor="ctr"/>
            <a:lstStyle>
              <a:defPPr>
                <a:defRPr lang="en-US"/>
              </a:defPPr>
              <a:lvl1pPr marL="0" algn="ctr" defTabSz="914400" rtl="0" eaLnBrk="1" latinLnBrk="0" hangingPunct="1">
                <a:defRPr sz="1100" b="0" i="0" kern="1200">
                  <a:solidFill>
                    <a:schemeClr val="bg1"/>
                  </a:solidFill>
                  <a:latin typeface="Calibri Light" charset="0"/>
                  <a:ea typeface="Calibri Light" charset="0"/>
                  <a:cs typeface="Calibri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Forward looking </a:t>
              </a:r>
              <a:r>
                <a:rPr lang="en-US" sz="4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statement</a:t>
              </a:r>
            </a:p>
          </p:txBody>
        </p:sp>
        <p:cxnSp>
          <p:nvCxnSpPr>
            <p:cNvPr id="8" name="Straight Connector 7">
              <a:extLst>
                <a:ext uri="{FF2B5EF4-FFF2-40B4-BE49-F238E27FC236}">
                  <a16:creationId xmlns:a16="http://schemas.microsoft.com/office/drawing/2014/main" id="{3644B163-C9B6-4FDD-909C-E896E2038350}"/>
                </a:ext>
              </a:extLst>
            </p:cNvPr>
            <p:cNvCxnSpPr/>
            <p:nvPr/>
          </p:nvCxnSpPr>
          <p:spPr>
            <a:xfrm flipV="1">
              <a:off x="1343882" y="1167489"/>
              <a:ext cx="0" cy="685800"/>
            </a:xfrm>
            <a:prstGeom prst="line">
              <a:avLst/>
            </a:prstGeom>
            <a:ln w="38100" cap="sq">
              <a:solidFill>
                <a:srgbClr val="00A1D6"/>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B64B71-A791-417C-9ACE-41EF2C873F53}"/>
                </a:ext>
              </a:extLst>
            </p:cNvPr>
            <p:cNvCxnSpPr/>
            <p:nvPr/>
          </p:nvCxnSpPr>
          <p:spPr>
            <a:xfrm>
              <a:off x="1343882" y="1167489"/>
              <a:ext cx="685800" cy="0"/>
            </a:xfrm>
            <a:prstGeom prst="line">
              <a:avLst/>
            </a:prstGeom>
            <a:ln w="38100" cap="sq">
              <a:solidFill>
                <a:srgbClr val="00A1D6"/>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175FE4-0806-4C4A-B1D4-02C8EDFA1BD5}"/>
                </a:ext>
              </a:extLst>
            </p:cNvPr>
            <p:cNvCxnSpPr/>
            <p:nvPr/>
          </p:nvCxnSpPr>
          <p:spPr>
            <a:xfrm rot="10800000" flipV="1">
              <a:off x="11359271" y="6067262"/>
              <a:ext cx="0" cy="685800"/>
            </a:xfrm>
            <a:prstGeom prst="line">
              <a:avLst/>
            </a:prstGeom>
            <a:ln w="38100" cap="sq">
              <a:solidFill>
                <a:srgbClr val="00A1D6"/>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48FC83-5B79-4ED6-896C-4808F54BF01E}"/>
                </a:ext>
              </a:extLst>
            </p:cNvPr>
            <p:cNvCxnSpPr/>
            <p:nvPr/>
          </p:nvCxnSpPr>
          <p:spPr>
            <a:xfrm rot="10800000">
              <a:off x="10673471" y="6753062"/>
              <a:ext cx="685800" cy="0"/>
            </a:xfrm>
            <a:prstGeom prst="line">
              <a:avLst/>
            </a:prstGeom>
            <a:ln w="38100" cap="sq">
              <a:solidFill>
                <a:srgbClr val="00A1D6"/>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3B19C86-1569-461C-9C81-56F02ED4B73D}"/>
                </a:ext>
              </a:extLst>
            </p:cNvPr>
            <p:cNvSpPr/>
            <p:nvPr/>
          </p:nvSpPr>
          <p:spPr>
            <a:xfrm>
              <a:off x="1877448" y="2565689"/>
              <a:ext cx="9216138" cy="3579506"/>
            </a:xfrm>
            <a:prstGeom prst="rect">
              <a:avLst/>
            </a:prstGeom>
          </p:spPr>
          <p:txBody>
            <a:bodyPr wrap="square">
              <a:spAutoFit/>
            </a:bodyPr>
            <a:lstStyle/>
            <a:p>
              <a:pPr algn="just" defTabSz="1290852" fontAlgn="base">
                <a:lnSpc>
                  <a:spcPct val="114000"/>
                </a:lnSpc>
                <a:spcBef>
                  <a:spcPct val="0"/>
                </a:spcBef>
                <a:spcAft>
                  <a:spcPct val="0"/>
                </a:spcAft>
              </a:pPr>
              <a:r>
                <a:rPr lang="en-US" sz="20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Certain statements in this presentation concerning our future growth prospects are forward looking statements, which involve a number of risks, and uncertainties that could cause actual results to differ materially from those in such forward looking statements. The risks and uncertainties relating to these statements include, but are not limited to, fluctuations in earnings, our ability to successfully integrate acquisitions, competition in our areas of business, client concentration, liability for damages in our contracts, withdrawal of tax incentives, political instability, unauthorized use of our intellectual property and general economic conditions affecting our industry</a:t>
              </a:r>
            </a:p>
          </p:txBody>
        </p:sp>
      </p:grpSp>
      <p:sp>
        <p:nvSpPr>
          <p:cNvPr id="13" name="Slide Number Placeholder 12">
            <a:extLst>
              <a:ext uri="{FF2B5EF4-FFF2-40B4-BE49-F238E27FC236}">
                <a16:creationId xmlns:a16="http://schemas.microsoft.com/office/drawing/2014/main" id="{B586A293-2C2E-4BD6-AC75-99298F191D6D}"/>
              </a:ext>
            </a:extLst>
          </p:cNvPr>
          <p:cNvSpPr>
            <a:spLocks noGrp="1"/>
          </p:cNvSpPr>
          <p:nvPr>
            <p:ph type="sldNum" sz="quarter" idx="12"/>
          </p:nvPr>
        </p:nvSpPr>
        <p:spPr/>
        <p:txBody>
          <a:bodyPr/>
          <a:lstStyle/>
          <a:p>
            <a:fld id="{1FE84135-0167-4CE1-BB4F-A8A556ED47B4}" type="slidenum">
              <a:rPr lang="en-US" smtClean="0"/>
              <a:pPr/>
              <a:t>2</a:t>
            </a:fld>
            <a:endParaRPr lang="en-US"/>
          </a:p>
        </p:txBody>
      </p:sp>
      <p:pic>
        <p:nvPicPr>
          <p:cNvPr id="14" name="Picture 4" descr="header-logo">
            <a:extLst>
              <a:ext uri="{FF2B5EF4-FFF2-40B4-BE49-F238E27FC236}">
                <a16:creationId xmlns:a16="http://schemas.microsoft.com/office/drawing/2014/main" id="{3552B221-06C4-4941-B23B-A46901CE5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123" y="118357"/>
            <a:ext cx="101917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2792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E9D82-B1BA-43D3-9964-F8CA4E5D0F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E84135-0167-4CE1-BB4F-A8A556ED47B4}" type="slidenum">
              <a:rPr kumimoji="0" lang="en-US" sz="1200" b="0" i="0" u="none" strike="noStrike" kern="1200" cap="none" spc="0" normalizeH="0" baseline="0" noProof="0" smtClean="0">
                <a:ln>
                  <a:noFill/>
                </a:ln>
                <a:solidFill>
                  <a:srgbClr val="595959">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95959">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Freeform 309">
            <a:extLst>
              <a:ext uri="{FF2B5EF4-FFF2-40B4-BE49-F238E27FC236}">
                <a16:creationId xmlns:a16="http://schemas.microsoft.com/office/drawing/2014/main" id="{44047662-F3FA-484A-A8B5-AC99F61A6B4E}"/>
              </a:ext>
            </a:extLst>
          </p:cNvPr>
          <p:cNvSpPr>
            <a:spLocks noEditPoints="1"/>
          </p:cNvSpPr>
          <p:nvPr/>
        </p:nvSpPr>
        <p:spPr bwMode="auto">
          <a:xfrm>
            <a:off x="6930866" y="630238"/>
            <a:ext cx="4989447" cy="6803770"/>
          </a:xfrm>
          <a:custGeom>
            <a:avLst/>
            <a:gdLst>
              <a:gd name="T0" fmla="*/ 85 w 128"/>
              <a:gd name="T1" fmla="*/ 32 h 176"/>
              <a:gd name="T2" fmla="*/ 99 w 128"/>
              <a:gd name="T3" fmla="*/ 37 h 176"/>
              <a:gd name="T4" fmla="*/ 106 w 128"/>
              <a:gd name="T5" fmla="*/ 63 h 176"/>
              <a:gd name="T6" fmla="*/ 112 w 128"/>
              <a:gd name="T7" fmla="*/ 56 h 176"/>
              <a:gd name="T8" fmla="*/ 83 w 128"/>
              <a:gd name="T9" fmla="*/ 21 h 176"/>
              <a:gd name="T10" fmla="*/ 67 w 128"/>
              <a:gd name="T11" fmla="*/ 61 h 176"/>
              <a:gd name="T12" fmla="*/ 64 w 128"/>
              <a:gd name="T13" fmla="*/ 83 h 176"/>
              <a:gd name="T14" fmla="*/ 70 w 128"/>
              <a:gd name="T15" fmla="*/ 96 h 176"/>
              <a:gd name="T16" fmla="*/ 72 w 128"/>
              <a:gd name="T17" fmla="*/ 92 h 176"/>
              <a:gd name="T18" fmla="*/ 78 w 128"/>
              <a:gd name="T19" fmla="*/ 67 h 176"/>
              <a:gd name="T20" fmla="*/ 99 w 128"/>
              <a:gd name="T21" fmla="*/ 66 h 176"/>
              <a:gd name="T22" fmla="*/ 104 w 128"/>
              <a:gd name="T23" fmla="*/ 71 h 176"/>
              <a:gd name="T24" fmla="*/ 72 w 128"/>
              <a:gd name="T25" fmla="*/ 112 h 176"/>
              <a:gd name="T26" fmla="*/ 72 w 128"/>
              <a:gd name="T27" fmla="*/ 0 h 176"/>
              <a:gd name="T28" fmla="*/ 72 w 128"/>
              <a:gd name="T29" fmla="*/ 112 h 176"/>
              <a:gd name="T30" fmla="*/ 120 w 128"/>
              <a:gd name="T31" fmla="*/ 56 h 176"/>
              <a:gd name="T32" fmla="*/ 24 w 128"/>
              <a:gd name="T33" fmla="*/ 56 h 176"/>
              <a:gd name="T34" fmla="*/ 122 w 128"/>
              <a:gd name="T35" fmla="*/ 98 h 176"/>
              <a:gd name="T36" fmla="*/ 119 w 128"/>
              <a:gd name="T37" fmla="*/ 99 h 176"/>
              <a:gd name="T38" fmla="*/ 8 w 128"/>
              <a:gd name="T39" fmla="*/ 56 h 176"/>
              <a:gd name="T40" fmla="*/ 28 w 128"/>
              <a:gd name="T41" fmla="*/ 9 h 176"/>
              <a:gd name="T42" fmla="*/ 26 w 128"/>
              <a:gd name="T43" fmla="*/ 2 h 176"/>
              <a:gd name="T44" fmla="*/ 23 w 128"/>
              <a:gd name="T45" fmla="*/ 3 h 176"/>
              <a:gd name="T46" fmla="*/ 68 w 128"/>
              <a:gd name="T47" fmla="*/ 128 h 176"/>
              <a:gd name="T48" fmla="*/ 44 w 128"/>
              <a:gd name="T49" fmla="*/ 168 h 176"/>
              <a:gd name="T50" fmla="*/ 44 w 128"/>
              <a:gd name="T51" fmla="*/ 176 h 176"/>
              <a:gd name="T52" fmla="*/ 104 w 128"/>
              <a:gd name="T53" fmla="*/ 172 h 176"/>
              <a:gd name="T54" fmla="*/ 76 w 128"/>
              <a:gd name="T55" fmla="*/ 168 h 176"/>
              <a:gd name="T56" fmla="*/ 125 w 128"/>
              <a:gd name="T57" fmla="*/ 105 h 176"/>
              <a:gd name="T58" fmla="*/ 126 w 128"/>
              <a:gd name="T59" fmla="*/ 102 h 176"/>
              <a:gd name="T60" fmla="*/ 37 w 128"/>
              <a:gd name="T61" fmla="*/ 51 h 176"/>
              <a:gd name="T62" fmla="*/ 53 w 128"/>
              <a:gd name="T63" fmla="*/ 60 h 176"/>
              <a:gd name="T64" fmla="*/ 56 w 128"/>
              <a:gd name="T65" fmla="*/ 53 h 176"/>
              <a:gd name="T66" fmla="*/ 70 w 128"/>
              <a:gd name="T67" fmla="*/ 42 h 176"/>
              <a:gd name="T68" fmla="*/ 69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5" y="27"/>
                </a:moveTo>
                <a:cubicBezTo>
                  <a:pt x="85" y="27"/>
                  <a:pt x="84" y="28"/>
                  <a:pt x="85" y="32"/>
                </a:cubicBezTo>
                <a:cubicBezTo>
                  <a:pt x="87" y="37"/>
                  <a:pt x="89" y="38"/>
                  <a:pt x="95" y="35"/>
                </a:cubicBezTo>
                <a:cubicBezTo>
                  <a:pt x="97" y="34"/>
                  <a:pt x="99" y="35"/>
                  <a:pt x="99" y="37"/>
                </a:cubicBezTo>
                <a:cubicBezTo>
                  <a:pt x="98" y="43"/>
                  <a:pt x="94" y="43"/>
                  <a:pt x="97" y="51"/>
                </a:cubicBezTo>
                <a:cubicBezTo>
                  <a:pt x="99" y="57"/>
                  <a:pt x="104" y="59"/>
                  <a:pt x="106" y="63"/>
                </a:cubicBezTo>
                <a:cubicBezTo>
                  <a:pt x="107" y="65"/>
                  <a:pt x="108" y="66"/>
                  <a:pt x="110" y="67"/>
                </a:cubicBezTo>
                <a:cubicBezTo>
                  <a:pt x="111" y="64"/>
                  <a:pt x="112" y="60"/>
                  <a:pt x="112" y="56"/>
                </a:cubicBezTo>
                <a:cubicBezTo>
                  <a:pt x="112" y="39"/>
                  <a:pt x="101" y="24"/>
                  <a:pt x="86" y="18"/>
                </a:cubicBezTo>
                <a:cubicBezTo>
                  <a:pt x="85" y="20"/>
                  <a:pt x="84" y="21"/>
                  <a:pt x="83" y="21"/>
                </a:cubicBezTo>
                <a:cubicBezTo>
                  <a:pt x="81" y="22"/>
                  <a:pt x="81" y="27"/>
                  <a:pt x="85" y="27"/>
                </a:cubicBezTo>
                <a:moveTo>
                  <a:pt x="67" y="61"/>
                </a:moveTo>
                <a:cubicBezTo>
                  <a:pt x="61" y="61"/>
                  <a:pt x="56" y="62"/>
                  <a:pt x="58" y="71"/>
                </a:cubicBezTo>
                <a:cubicBezTo>
                  <a:pt x="60" y="80"/>
                  <a:pt x="65" y="76"/>
                  <a:pt x="64" y="83"/>
                </a:cubicBezTo>
                <a:cubicBezTo>
                  <a:pt x="64" y="90"/>
                  <a:pt x="65" y="91"/>
                  <a:pt x="66" y="93"/>
                </a:cubicBezTo>
                <a:cubicBezTo>
                  <a:pt x="67" y="94"/>
                  <a:pt x="68" y="96"/>
                  <a:pt x="70" y="96"/>
                </a:cubicBezTo>
                <a:cubicBezTo>
                  <a:pt x="70" y="96"/>
                  <a:pt x="70" y="96"/>
                  <a:pt x="70" y="96"/>
                </a:cubicBezTo>
                <a:cubicBezTo>
                  <a:pt x="71" y="96"/>
                  <a:pt x="72" y="95"/>
                  <a:pt x="72" y="92"/>
                </a:cubicBezTo>
                <a:cubicBezTo>
                  <a:pt x="73" y="86"/>
                  <a:pt x="75" y="82"/>
                  <a:pt x="78" y="79"/>
                </a:cubicBezTo>
                <a:cubicBezTo>
                  <a:pt x="81" y="75"/>
                  <a:pt x="83" y="71"/>
                  <a:pt x="78" y="67"/>
                </a:cubicBezTo>
                <a:cubicBezTo>
                  <a:pt x="73" y="62"/>
                  <a:pt x="74" y="61"/>
                  <a:pt x="67" y="61"/>
                </a:cubicBezTo>
                <a:moveTo>
                  <a:pt x="99" y="66"/>
                </a:moveTo>
                <a:cubicBezTo>
                  <a:pt x="97" y="67"/>
                  <a:pt x="97" y="70"/>
                  <a:pt x="99" y="71"/>
                </a:cubicBezTo>
                <a:cubicBezTo>
                  <a:pt x="100" y="72"/>
                  <a:pt x="103" y="74"/>
                  <a:pt x="104" y="71"/>
                </a:cubicBezTo>
                <a:cubicBezTo>
                  <a:pt x="105" y="68"/>
                  <a:pt x="101" y="65"/>
                  <a:pt x="99" y="66"/>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3"/>
                  <a:pt x="99" y="104"/>
                  <a:pt x="72" y="104"/>
                </a:cubicBezTo>
                <a:cubicBezTo>
                  <a:pt x="45" y="104"/>
                  <a:pt x="24" y="83"/>
                  <a:pt x="24" y="56"/>
                </a:cubicBezTo>
                <a:cubicBezTo>
                  <a:pt x="24" y="29"/>
                  <a:pt x="45" y="8"/>
                  <a:pt x="72" y="8"/>
                </a:cubicBezTo>
                <a:moveTo>
                  <a:pt x="122" y="98"/>
                </a:moveTo>
                <a:cubicBezTo>
                  <a:pt x="121" y="98"/>
                  <a:pt x="120" y="98"/>
                  <a:pt x="119" y="99"/>
                </a:cubicBezTo>
                <a:cubicBezTo>
                  <a:pt x="119" y="99"/>
                  <a:pt x="119" y="99"/>
                  <a:pt x="119" y="99"/>
                </a:cubicBezTo>
                <a:cubicBezTo>
                  <a:pt x="108" y="112"/>
                  <a:pt x="91" y="120"/>
                  <a:pt x="72" y="120"/>
                </a:cubicBezTo>
                <a:cubicBezTo>
                  <a:pt x="37" y="120"/>
                  <a:pt x="8" y="91"/>
                  <a:pt x="8" y="56"/>
                </a:cubicBezTo>
                <a:cubicBezTo>
                  <a:pt x="8" y="38"/>
                  <a:pt x="16" y="21"/>
                  <a:pt x="28" y="9"/>
                </a:cubicBezTo>
                <a:cubicBezTo>
                  <a:pt x="28" y="9"/>
                  <a:pt x="28" y="9"/>
                  <a:pt x="28" y="9"/>
                </a:cubicBezTo>
                <a:cubicBezTo>
                  <a:pt x="29" y="8"/>
                  <a:pt x="30" y="7"/>
                  <a:pt x="30" y="6"/>
                </a:cubicBezTo>
                <a:cubicBezTo>
                  <a:pt x="30" y="4"/>
                  <a:pt x="28" y="2"/>
                  <a:pt x="26" y="2"/>
                </a:cubicBezTo>
                <a:cubicBezTo>
                  <a:pt x="25" y="2"/>
                  <a:pt x="24" y="3"/>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2" y="176"/>
                  <a:pt x="104" y="174"/>
                  <a:pt x="104" y="172"/>
                </a:cubicBezTo>
                <a:cubicBezTo>
                  <a:pt x="104" y="170"/>
                  <a:pt x="102" y="168"/>
                  <a:pt x="100" y="168"/>
                </a:cubicBezTo>
                <a:cubicBezTo>
                  <a:pt x="76" y="168"/>
                  <a:pt x="76" y="168"/>
                  <a:pt x="76" y="168"/>
                </a:cubicBezTo>
                <a:cubicBezTo>
                  <a:pt x="76" y="128"/>
                  <a:pt x="76" y="128"/>
                  <a:pt x="76" y="128"/>
                </a:cubicBezTo>
                <a:cubicBezTo>
                  <a:pt x="95" y="127"/>
                  <a:pt x="112" y="118"/>
                  <a:pt x="125" y="105"/>
                </a:cubicBezTo>
                <a:cubicBezTo>
                  <a:pt x="125" y="105"/>
                  <a:pt x="125" y="105"/>
                  <a:pt x="125" y="105"/>
                </a:cubicBezTo>
                <a:cubicBezTo>
                  <a:pt x="125" y="104"/>
                  <a:pt x="126" y="103"/>
                  <a:pt x="126" y="102"/>
                </a:cubicBezTo>
                <a:cubicBezTo>
                  <a:pt x="126" y="100"/>
                  <a:pt x="124" y="98"/>
                  <a:pt x="122" y="98"/>
                </a:cubicBezTo>
                <a:moveTo>
                  <a:pt x="37" y="51"/>
                </a:moveTo>
                <a:cubicBezTo>
                  <a:pt x="37" y="51"/>
                  <a:pt x="39" y="56"/>
                  <a:pt x="53" y="63"/>
                </a:cubicBezTo>
                <a:cubicBezTo>
                  <a:pt x="53" y="63"/>
                  <a:pt x="56" y="63"/>
                  <a:pt x="53" y="60"/>
                </a:cubicBezTo>
                <a:cubicBezTo>
                  <a:pt x="50" y="57"/>
                  <a:pt x="46" y="53"/>
                  <a:pt x="50" y="51"/>
                </a:cubicBezTo>
                <a:cubicBezTo>
                  <a:pt x="54" y="49"/>
                  <a:pt x="55" y="49"/>
                  <a:pt x="56" y="53"/>
                </a:cubicBezTo>
                <a:cubicBezTo>
                  <a:pt x="57" y="57"/>
                  <a:pt x="60" y="55"/>
                  <a:pt x="60" y="51"/>
                </a:cubicBezTo>
                <a:cubicBezTo>
                  <a:pt x="61" y="48"/>
                  <a:pt x="66" y="44"/>
                  <a:pt x="70" y="42"/>
                </a:cubicBezTo>
                <a:cubicBezTo>
                  <a:pt x="74" y="41"/>
                  <a:pt x="77" y="40"/>
                  <a:pt x="77" y="37"/>
                </a:cubicBezTo>
                <a:cubicBezTo>
                  <a:pt x="76" y="35"/>
                  <a:pt x="75" y="32"/>
                  <a:pt x="69" y="32"/>
                </a:cubicBezTo>
                <a:cubicBezTo>
                  <a:pt x="63" y="32"/>
                  <a:pt x="66" y="40"/>
                  <a:pt x="61" y="36"/>
                </a:cubicBezTo>
                <a:cubicBezTo>
                  <a:pt x="56" y="31"/>
                  <a:pt x="62" y="32"/>
                  <a:pt x="65" y="31"/>
                </a:cubicBezTo>
                <a:cubicBezTo>
                  <a:pt x="67" y="30"/>
                  <a:pt x="70" y="26"/>
                  <a:pt x="65" y="25"/>
                </a:cubicBezTo>
                <a:cubicBezTo>
                  <a:pt x="61" y="25"/>
                  <a:pt x="62" y="27"/>
                  <a:pt x="59" y="26"/>
                </a:cubicBezTo>
                <a:cubicBezTo>
                  <a:pt x="55" y="25"/>
                  <a:pt x="54" y="30"/>
                  <a:pt x="52" y="29"/>
                </a:cubicBezTo>
                <a:cubicBezTo>
                  <a:pt x="50" y="29"/>
                  <a:pt x="48" y="27"/>
                  <a:pt x="46" y="26"/>
                </a:cubicBezTo>
                <a:cubicBezTo>
                  <a:pt x="40" y="31"/>
                  <a:pt x="36" y="37"/>
                  <a:pt x="34" y="45"/>
                </a:cubicBezTo>
                <a:cubicBezTo>
                  <a:pt x="35" y="49"/>
                  <a:pt x="37" y="51"/>
                  <a:pt x="37" y="51"/>
                </a:cubicBezTo>
              </a:path>
            </a:pathLst>
          </a:custGeom>
          <a:pattFill prst="pct20">
            <a:fgClr>
              <a:srgbClr val="5F6D81"/>
            </a:fgClr>
            <a:bgClr>
              <a:srgbClr val="FFFFFF"/>
            </a:bgClr>
          </a:pattFill>
          <a:ln w="0">
            <a:noFill/>
            <a:prstDash val="sysDo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E8FEA166-9918-4E3D-8A47-A0038EA6658E}"/>
              </a:ext>
            </a:extLst>
          </p:cNvPr>
          <p:cNvGrpSpPr/>
          <p:nvPr/>
        </p:nvGrpSpPr>
        <p:grpSpPr>
          <a:xfrm>
            <a:off x="411179" y="3417521"/>
            <a:ext cx="6154723" cy="360000"/>
            <a:chOff x="411179" y="3302587"/>
            <a:chExt cx="6154723" cy="816881"/>
          </a:xfrm>
        </p:grpSpPr>
        <p:sp>
          <p:nvSpPr>
            <p:cNvPr id="8" name="Text Placeholder 2">
              <a:extLst>
                <a:ext uri="{FF2B5EF4-FFF2-40B4-BE49-F238E27FC236}">
                  <a16:creationId xmlns:a16="http://schemas.microsoft.com/office/drawing/2014/main" id="{32F1320E-1F26-460A-A9BB-BB05ABD452B4}"/>
                </a:ext>
              </a:extLst>
            </p:cNvPr>
            <p:cNvSpPr txBox="1">
              <a:spLocks/>
            </p:cNvSpPr>
            <p:nvPr/>
          </p:nvSpPr>
          <p:spPr>
            <a:xfrm>
              <a:off x="411179" y="3302587"/>
              <a:ext cx="4992597" cy="816881"/>
            </a:xfrm>
            <a:prstGeom prst="rect">
              <a:avLst/>
            </a:prstGeom>
          </p:spPr>
          <p:txBody>
            <a:bodyPr vert="horz" lIns="98477" tIns="49238" rIns="98477" bIns="49238" rtlCol="0" anchor="ctr"/>
            <a:lstStyle>
              <a:defPPr>
                <a:defRPr lang="en-US"/>
              </a:defPPr>
              <a:lvl1pPr marL="0" algn="ctr" defTabSz="914400" rtl="0" eaLnBrk="1" latinLnBrk="0" hangingPunct="1">
                <a:defRPr sz="1100" b="0" i="0" kern="1200">
                  <a:solidFill>
                    <a:schemeClr val="bg1"/>
                  </a:solidFill>
                  <a:latin typeface="Calibri Light" charset="0"/>
                  <a:ea typeface="Calibri Light" charset="0"/>
                  <a:cs typeface="Calibri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pattFill prst="zigZag">
                    <a:fgClr>
                      <a:srgbClr val="FFFFFF"/>
                    </a:fgClr>
                    <a:bgClr>
                      <a:srgbClr val="00B0F0"/>
                    </a:bgClr>
                  </a:pattFill>
                  <a:effectLst/>
                  <a:uLnTx/>
                  <a:uFillTx/>
                  <a:latin typeface="Open Sans" panose="020B0606030504020204" pitchFamily="34" charset="0"/>
                  <a:ea typeface="Open Sans" panose="020B0606030504020204" pitchFamily="34" charset="0"/>
                  <a:cs typeface="Open Sans" panose="020B0606030504020204" pitchFamily="34" charset="0"/>
                </a:rPr>
                <a:t>Asia</a:t>
              </a:r>
            </a:p>
          </p:txBody>
        </p:sp>
        <p:cxnSp>
          <p:nvCxnSpPr>
            <p:cNvPr id="9" name="Straight Connector 8">
              <a:extLst>
                <a:ext uri="{FF2B5EF4-FFF2-40B4-BE49-F238E27FC236}">
                  <a16:creationId xmlns:a16="http://schemas.microsoft.com/office/drawing/2014/main" id="{D2A38888-1490-4D0B-9B9F-1E5A8ADB6B57}"/>
                </a:ext>
              </a:extLst>
            </p:cNvPr>
            <p:cNvCxnSpPr/>
            <p:nvPr/>
          </p:nvCxnSpPr>
          <p:spPr>
            <a:xfrm flipH="1">
              <a:off x="1747074" y="3711027"/>
              <a:ext cx="4818828" cy="0"/>
            </a:xfrm>
            <a:prstGeom prst="line">
              <a:avLst/>
            </a:prstGeom>
            <a:ln>
              <a:solidFill>
                <a:srgbClr val="00B0F0">
                  <a:alpha val="80000"/>
                </a:srgb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7808A6E-5739-4797-A260-1870A1D5434D}"/>
              </a:ext>
            </a:extLst>
          </p:cNvPr>
          <p:cNvGrpSpPr/>
          <p:nvPr/>
        </p:nvGrpSpPr>
        <p:grpSpPr>
          <a:xfrm>
            <a:off x="395051" y="5316823"/>
            <a:ext cx="6170851" cy="360000"/>
            <a:chOff x="395051" y="5697419"/>
            <a:chExt cx="6170851" cy="816881"/>
          </a:xfrm>
        </p:grpSpPr>
        <p:sp>
          <p:nvSpPr>
            <p:cNvPr id="11" name="Text Placeholder 2">
              <a:extLst>
                <a:ext uri="{FF2B5EF4-FFF2-40B4-BE49-F238E27FC236}">
                  <a16:creationId xmlns:a16="http://schemas.microsoft.com/office/drawing/2014/main" id="{35EB144B-AC3E-4BBF-AB4E-1DBEA72E6D38}"/>
                </a:ext>
              </a:extLst>
            </p:cNvPr>
            <p:cNvSpPr txBox="1">
              <a:spLocks/>
            </p:cNvSpPr>
            <p:nvPr/>
          </p:nvSpPr>
          <p:spPr>
            <a:xfrm>
              <a:off x="395051" y="5697419"/>
              <a:ext cx="4995057" cy="816881"/>
            </a:xfrm>
            <a:prstGeom prst="rect">
              <a:avLst/>
            </a:prstGeom>
          </p:spPr>
          <p:txBody>
            <a:bodyPr vert="horz" lIns="98477" tIns="49238" rIns="98477" bIns="49238" rtlCol="0" anchor="ctr"/>
            <a:lstStyle>
              <a:defPPr>
                <a:defRPr lang="en-US"/>
              </a:defPPr>
              <a:lvl1pPr marL="0" algn="ctr" defTabSz="914400" rtl="0" eaLnBrk="1" latinLnBrk="0" hangingPunct="1">
                <a:defRPr sz="1100" b="0" i="0" kern="1200">
                  <a:solidFill>
                    <a:schemeClr val="bg1"/>
                  </a:solidFill>
                  <a:latin typeface="Calibri Light" charset="0"/>
                  <a:ea typeface="Calibri Light" charset="0"/>
                  <a:cs typeface="Calibri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pattFill prst="zigZag">
                    <a:fgClr>
                      <a:srgbClr val="FFFFFF"/>
                    </a:fgClr>
                    <a:bgClr>
                      <a:srgbClr val="00B0F0"/>
                    </a:bgClr>
                  </a:pattFill>
                  <a:effectLst/>
                  <a:uLnTx/>
                  <a:uFillTx/>
                  <a:latin typeface="Open Sans" panose="020B0606030504020204" pitchFamily="34" charset="0"/>
                  <a:ea typeface="Open Sans" panose="020B0606030504020204" pitchFamily="34" charset="0"/>
                  <a:cs typeface="Open Sans" panose="020B0606030504020204" pitchFamily="34" charset="0"/>
                </a:rPr>
                <a:t>Americas</a:t>
              </a:r>
            </a:p>
          </p:txBody>
        </p:sp>
        <p:cxnSp>
          <p:nvCxnSpPr>
            <p:cNvPr id="12" name="Straight Connector 11">
              <a:extLst>
                <a:ext uri="{FF2B5EF4-FFF2-40B4-BE49-F238E27FC236}">
                  <a16:creationId xmlns:a16="http://schemas.microsoft.com/office/drawing/2014/main" id="{21148E0B-C177-4542-9887-328AD44CCBEB}"/>
                </a:ext>
              </a:extLst>
            </p:cNvPr>
            <p:cNvCxnSpPr/>
            <p:nvPr/>
          </p:nvCxnSpPr>
          <p:spPr>
            <a:xfrm flipH="1">
              <a:off x="3157657" y="6147049"/>
              <a:ext cx="3408245" cy="0"/>
            </a:xfrm>
            <a:prstGeom prst="line">
              <a:avLst/>
            </a:prstGeom>
            <a:ln>
              <a:solidFill>
                <a:srgbClr val="00B0F0">
                  <a:alpha val="80000"/>
                </a:srgb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3C69FFC-BB3D-42EB-A3E7-CCF2FE9F6FEA}"/>
              </a:ext>
            </a:extLst>
          </p:cNvPr>
          <p:cNvGrpSpPr/>
          <p:nvPr/>
        </p:nvGrpSpPr>
        <p:grpSpPr>
          <a:xfrm>
            <a:off x="330561" y="1225621"/>
            <a:ext cx="6235340" cy="360000"/>
            <a:chOff x="330561" y="472359"/>
            <a:chExt cx="6235340" cy="816881"/>
          </a:xfrm>
        </p:grpSpPr>
        <p:sp>
          <p:nvSpPr>
            <p:cNvPr id="14" name="Text Placeholder 2">
              <a:extLst>
                <a:ext uri="{FF2B5EF4-FFF2-40B4-BE49-F238E27FC236}">
                  <a16:creationId xmlns:a16="http://schemas.microsoft.com/office/drawing/2014/main" id="{65CACE6A-121E-4FA9-A4A6-D8379244CACC}"/>
                </a:ext>
              </a:extLst>
            </p:cNvPr>
            <p:cNvSpPr txBox="1">
              <a:spLocks/>
            </p:cNvSpPr>
            <p:nvPr/>
          </p:nvSpPr>
          <p:spPr>
            <a:xfrm>
              <a:off x="330561" y="472359"/>
              <a:ext cx="6151865" cy="816881"/>
            </a:xfrm>
            <a:prstGeom prst="rect">
              <a:avLst/>
            </a:prstGeom>
          </p:spPr>
          <p:txBody>
            <a:bodyPr vert="horz" lIns="98477" tIns="49238" rIns="98477" bIns="49238" rtlCol="0" anchor="ctr"/>
            <a:lstStyle>
              <a:defPPr>
                <a:defRPr lang="en-US"/>
              </a:defPPr>
              <a:lvl1pPr marL="0" algn="ctr" defTabSz="914400" rtl="0" eaLnBrk="1" latinLnBrk="0" hangingPunct="1">
                <a:defRPr sz="1100" b="0" i="0" kern="1200">
                  <a:solidFill>
                    <a:schemeClr val="bg1"/>
                  </a:solidFill>
                  <a:latin typeface="Calibri Light" charset="0"/>
                  <a:ea typeface="Calibri Light" charset="0"/>
                  <a:cs typeface="Calibri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pattFill prst="zigZag">
                    <a:fgClr>
                      <a:srgbClr val="FFFFFF"/>
                    </a:fgClr>
                    <a:bgClr>
                      <a:srgbClr val="00B0F0"/>
                    </a:bgClr>
                  </a:pattFill>
                  <a:effectLst/>
                  <a:uLnTx/>
                  <a:uFillTx/>
                  <a:latin typeface="Open Sans" panose="020B0606030504020204" pitchFamily="34" charset="0"/>
                  <a:ea typeface="Open Sans" panose="020B0606030504020204" pitchFamily="34" charset="0"/>
                  <a:cs typeface="Open Sans" panose="020B0606030504020204" pitchFamily="34" charset="0"/>
                </a:rPr>
                <a:t>EMEA</a:t>
              </a:r>
              <a:endParaRPr kumimoji="0" lang="en-US" sz="3600" b="0" i="0" u="none" strike="noStrike" kern="1200" cap="none" spc="0" normalizeH="0" baseline="0" noProof="0" dirty="0">
                <a:ln>
                  <a:noFill/>
                </a:ln>
                <a:pattFill prst="zigZag">
                  <a:fgClr>
                    <a:srgbClr val="FFFFFF"/>
                  </a:fgClr>
                  <a:bgClr>
                    <a:srgbClr val="00B0F0"/>
                  </a:bgClr>
                </a:patt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Connector 14">
              <a:extLst>
                <a:ext uri="{FF2B5EF4-FFF2-40B4-BE49-F238E27FC236}">
                  <a16:creationId xmlns:a16="http://schemas.microsoft.com/office/drawing/2014/main" id="{BD15713B-C416-4C50-9EC5-8A365E35642B}"/>
                </a:ext>
              </a:extLst>
            </p:cNvPr>
            <p:cNvCxnSpPr>
              <a:cxnSpLocks/>
            </p:cNvCxnSpPr>
            <p:nvPr/>
          </p:nvCxnSpPr>
          <p:spPr>
            <a:xfrm flipH="1">
              <a:off x="2266333" y="931718"/>
              <a:ext cx="4299568" cy="0"/>
            </a:xfrm>
            <a:prstGeom prst="line">
              <a:avLst/>
            </a:prstGeom>
            <a:ln>
              <a:solidFill>
                <a:srgbClr val="00B0F0">
                  <a:alpha val="80000"/>
                </a:srgbClr>
              </a:solidFill>
              <a:prstDash val="dash"/>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0F28F478-43EE-493F-AFE8-F3F43A72E965}"/>
              </a:ext>
            </a:extLst>
          </p:cNvPr>
          <p:cNvSpPr/>
          <p:nvPr/>
        </p:nvSpPr>
        <p:spPr>
          <a:xfrm>
            <a:off x="6857714" y="535949"/>
            <a:ext cx="5163584" cy="61200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Group 16">
            <a:extLst>
              <a:ext uri="{FF2B5EF4-FFF2-40B4-BE49-F238E27FC236}">
                <a16:creationId xmlns:a16="http://schemas.microsoft.com/office/drawing/2014/main" id="{8ACA8CC7-FB0F-43EF-80CB-BAD348D4E81E}"/>
              </a:ext>
            </a:extLst>
          </p:cNvPr>
          <p:cNvGrpSpPr/>
          <p:nvPr/>
        </p:nvGrpSpPr>
        <p:grpSpPr>
          <a:xfrm>
            <a:off x="6941191" y="1773595"/>
            <a:ext cx="5153260" cy="3374746"/>
            <a:chOff x="712946" y="2065510"/>
            <a:chExt cx="5873045" cy="3374746"/>
          </a:xfrm>
        </p:grpSpPr>
        <p:sp>
          <p:nvSpPr>
            <p:cNvPr id="18" name="Rectangle 17">
              <a:extLst>
                <a:ext uri="{FF2B5EF4-FFF2-40B4-BE49-F238E27FC236}">
                  <a16:creationId xmlns:a16="http://schemas.microsoft.com/office/drawing/2014/main" id="{71F66AFE-BD81-45A7-8AC6-7D3F0F6AF5C0}"/>
                </a:ext>
              </a:extLst>
            </p:cNvPr>
            <p:cNvSpPr/>
            <p:nvPr/>
          </p:nvSpPr>
          <p:spPr>
            <a:xfrm>
              <a:off x="752234" y="4486149"/>
              <a:ext cx="583375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t>300+ Installation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t>90+ Countries</a:t>
              </a:r>
              <a:endParaRPr kumimoji="0" lang="en-US" sz="2800" b="0" i="1" u="none" strike="noStrike" kern="1200" cap="none" spc="0" normalizeH="0" baseline="0" noProof="0" dirty="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E88E6345-E179-4E55-9113-CF321E34FD13}"/>
                </a:ext>
              </a:extLst>
            </p:cNvPr>
            <p:cNvSpPr/>
            <p:nvPr/>
          </p:nvSpPr>
          <p:spPr>
            <a:xfrm>
              <a:off x="712946" y="2065510"/>
              <a:ext cx="3677610" cy="186204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200+</a:t>
              </a:r>
              <a:endParaRPr kumimoji="0" lang="en-US" sz="3600" b="1" i="0" u="none" strike="noStrike" kern="1200" cap="none" spc="0" normalizeH="0" baseline="3000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90B1EF56-4893-4275-9BFB-9BC43AC469F2}"/>
                </a:ext>
              </a:extLst>
            </p:cNvPr>
            <p:cNvSpPr/>
            <p:nvPr/>
          </p:nvSpPr>
          <p:spPr>
            <a:xfrm>
              <a:off x="753211" y="3426565"/>
              <a:ext cx="464582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rPr>
                <a:t>Global customers</a:t>
              </a:r>
            </a:p>
          </p:txBody>
        </p:sp>
      </p:grpSp>
      <p:pic>
        <p:nvPicPr>
          <p:cNvPr id="22" name="Picture 21">
            <a:extLst>
              <a:ext uri="{FF2B5EF4-FFF2-40B4-BE49-F238E27FC236}">
                <a16:creationId xmlns:a16="http://schemas.microsoft.com/office/drawing/2014/main" id="{AC0AB66B-604F-4D81-9D6A-F577193005B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51858" y="1671400"/>
            <a:ext cx="5618189" cy="1592944"/>
          </a:xfrm>
          <a:prstGeom prst="rect">
            <a:avLst/>
          </a:prstGeom>
        </p:spPr>
      </p:pic>
      <p:pic>
        <p:nvPicPr>
          <p:cNvPr id="23" name="Picture 22">
            <a:extLst>
              <a:ext uri="{FF2B5EF4-FFF2-40B4-BE49-F238E27FC236}">
                <a16:creationId xmlns:a16="http://schemas.microsoft.com/office/drawing/2014/main" id="{00E1DBF4-B522-46DC-8679-551000261A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8028"/>
          <a:stretch/>
        </p:blipFill>
        <p:spPr>
          <a:xfrm>
            <a:off x="1151858" y="5825447"/>
            <a:ext cx="5676611" cy="727757"/>
          </a:xfrm>
          <a:prstGeom prst="rect">
            <a:avLst/>
          </a:prstGeom>
        </p:spPr>
      </p:pic>
      <p:pic>
        <p:nvPicPr>
          <p:cNvPr id="24" name="Picture 23">
            <a:extLst>
              <a:ext uri="{FF2B5EF4-FFF2-40B4-BE49-F238E27FC236}">
                <a16:creationId xmlns:a16="http://schemas.microsoft.com/office/drawing/2014/main" id="{EE286ED0-FE5A-4BF6-B104-4AD7D8E515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5353" y="3809068"/>
            <a:ext cx="5629209" cy="1446510"/>
          </a:xfrm>
          <a:prstGeom prst="rect">
            <a:avLst/>
          </a:prstGeom>
        </p:spPr>
      </p:pic>
      <p:sp>
        <p:nvSpPr>
          <p:cNvPr id="25" name="Title 2">
            <a:extLst>
              <a:ext uri="{FF2B5EF4-FFF2-40B4-BE49-F238E27FC236}">
                <a16:creationId xmlns:a16="http://schemas.microsoft.com/office/drawing/2014/main" id="{0B153E2F-AD20-499A-85F3-B1BB2E32B960}"/>
              </a:ext>
            </a:extLst>
          </p:cNvPr>
          <p:cNvSpPr>
            <a:spLocks noGrp="1"/>
          </p:cNvSpPr>
          <p:nvPr>
            <p:ph type="title"/>
          </p:nvPr>
        </p:nvSpPr>
        <p:spPr>
          <a:xfrm>
            <a:off x="838200" y="0"/>
            <a:ext cx="10515600" cy="1325563"/>
          </a:xfrm>
        </p:spPr>
        <p:txBody>
          <a:bodyPr>
            <a:normAutofit/>
          </a:bodyPr>
          <a:lstStyle/>
          <a:p>
            <a:r>
              <a:rPr lang="en-US" sz="4400" dirty="0">
                <a:latin typeface="Open Sans" panose="020B0606030504020204" pitchFamily="34" charset="0"/>
              </a:rPr>
              <a:t>Key </a:t>
            </a:r>
            <a:r>
              <a:rPr lang="en-US" sz="4400" dirty="0">
                <a:solidFill>
                  <a:srgbClr val="00A2D2"/>
                </a:solidFill>
                <a:latin typeface="Open Sans" panose="020B0606030504020204" pitchFamily="34" charset="0"/>
              </a:rPr>
              <a:t>Clients </a:t>
            </a:r>
          </a:p>
        </p:txBody>
      </p:sp>
    </p:spTree>
    <p:extLst>
      <p:ext uri="{BB962C8B-B14F-4D97-AF65-F5344CB8AC3E}">
        <p14:creationId xmlns:p14="http://schemas.microsoft.com/office/powerpoint/2010/main" val="34261522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Executive Management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Team</a:t>
            </a:r>
            <a:r>
              <a:rPr lang="en-US"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8" name="Group 27">
            <a:extLst>
              <a:ext uri="{FF2B5EF4-FFF2-40B4-BE49-F238E27FC236}">
                <a16:creationId xmlns:a16="http://schemas.microsoft.com/office/drawing/2014/main" id="{66B2F6CE-AEBB-4A0A-80D9-6FA6A9C89540}"/>
              </a:ext>
            </a:extLst>
          </p:cNvPr>
          <p:cNvGrpSpPr/>
          <p:nvPr/>
        </p:nvGrpSpPr>
        <p:grpSpPr>
          <a:xfrm>
            <a:off x="226162" y="1321127"/>
            <a:ext cx="11775716" cy="5411314"/>
            <a:chOff x="59450" y="1181427"/>
            <a:chExt cx="11775716" cy="5411314"/>
          </a:xfrm>
        </p:grpSpPr>
        <p:pic>
          <p:nvPicPr>
            <p:cNvPr id="6146" name="Picture 2" descr="Vinod Kumar">
              <a:extLst>
                <a:ext uri="{FF2B5EF4-FFF2-40B4-BE49-F238E27FC236}">
                  <a16:creationId xmlns:a16="http://schemas.microsoft.com/office/drawing/2014/main" id="{E8A53023-DB5C-4387-A7CC-D6F5CF41A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92" y="1181427"/>
              <a:ext cx="1032074" cy="143343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68650239-0980-42A4-9CBE-C93220DF7DB2}"/>
                </a:ext>
              </a:extLst>
            </p:cNvPr>
            <p:cNvGrpSpPr/>
            <p:nvPr/>
          </p:nvGrpSpPr>
          <p:grpSpPr>
            <a:xfrm>
              <a:off x="59450" y="2684486"/>
              <a:ext cx="2280163" cy="680572"/>
              <a:chOff x="300064" y="8287970"/>
              <a:chExt cx="2280163" cy="680572"/>
            </a:xfrm>
          </p:grpSpPr>
          <p:sp>
            <p:nvSpPr>
              <p:cNvPr id="26" name="TextBox 25">
                <a:extLst>
                  <a:ext uri="{FF2B5EF4-FFF2-40B4-BE49-F238E27FC236}">
                    <a16:creationId xmlns:a16="http://schemas.microsoft.com/office/drawing/2014/main" id="{01E85FCA-EDA1-4B28-A41C-792FD6268EC7}"/>
                  </a:ext>
                </a:extLst>
              </p:cNvPr>
              <p:cNvSpPr txBox="1"/>
              <p:nvPr/>
            </p:nvSpPr>
            <p:spPr>
              <a:xfrm>
                <a:off x="300064" y="8287970"/>
                <a:ext cx="2052165" cy="461665"/>
              </a:xfrm>
              <a:prstGeom prst="rect">
                <a:avLst/>
              </a:prstGeom>
              <a:noFill/>
            </p:spPr>
            <p:txBody>
              <a:bodyPr wrap="non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Vinod Kumar</a:t>
                </a:r>
              </a:p>
            </p:txBody>
          </p:sp>
          <p:sp>
            <p:nvSpPr>
              <p:cNvPr id="27" name="TextBox 26">
                <a:extLst>
                  <a:ext uri="{FF2B5EF4-FFF2-40B4-BE49-F238E27FC236}">
                    <a16:creationId xmlns:a16="http://schemas.microsoft.com/office/drawing/2014/main" id="{88961AB3-F557-4E1A-B308-41EF348F5BCB}"/>
                  </a:ext>
                </a:extLst>
              </p:cNvPr>
              <p:cNvSpPr txBox="1"/>
              <p:nvPr/>
            </p:nvSpPr>
            <p:spPr>
              <a:xfrm>
                <a:off x="390204" y="8660765"/>
                <a:ext cx="2190023" cy="307777"/>
              </a:xfrm>
              <a:prstGeom prst="rect">
                <a:avLst/>
              </a:prstGeom>
              <a:noFill/>
            </p:spPr>
            <p:txBody>
              <a:bodyPr wrap="none" rtlCol="0">
                <a:spAutoFit/>
              </a:bodyPr>
              <a:lstStyle/>
              <a:p>
                <a:pPr algn="ctr"/>
                <a:r>
                  <a:rPr lang="en-US" sz="1400" i="1" dirty="0">
                    <a:latin typeface="Open Sans" panose="020B0606030504020204" pitchFamily="34" charset="0"/>
                    <a:ea typeface="Open Sans" panose="020B0606030504020204" pitchFamily="34" charset="0"/>
                    <a:cs typeface="Open Sans" panose="020B0606030504020204" pitchFamily="34" charset="0"/>
                  </a:rPr>
                  <a:t>CEO &amp; Managing Director</a:t>
                </a:r>
              </a:p>
            </p:txBody>
          </p:sp>
        </p:grpSp>
        <p:sp>
          <p:nvSpPr>
            <p:cNvPr id="4" name="TextBox 3">
              <a:extLst>
                <a:ext uri="{FF2B5EF4-FFF2-40B4-BE49-F238E27FC236}">
                  <a16:creationId xmlns:a16="http://schemas.microsoft.com/office/drawing/2014/main" id="{898AFEB4-ABFC-445A-95FF-091C432C6DA7}"/>
                </a:ext>
              </a:extLst>
            </p:cNvPr>
            <p:cNvSpPr txBox="1"/>
            <p:nvPr/>
          </p:nvSpPr>
          <p:spPr>
            <a:xfrm>
              <a:off x="203317" y="3365058"/>
              <a:ext cx="2700000" cy="2862322"/>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Vinod is responsible for leading the strategic direction for the company and driving its execution by fostering the right culture of leadership and talent development. Prior to becoming the CEO and Managing Director, Vinod served as a COO of Subex where he spearheaded several initiatives that helped the company engage with its customer as a long-term strategic partner. These initiatives, in turn, helped </a:t>
              </a:r>
              <a:r>
                <a:rPr lang="en-US" sz="1200" dirty="0" err="1">
                  <a:latin typeface="Open Sans" panose="020B0606030504020204" pitchFamily="34" charset="0"/>
                  <a:ea typeface="Open Sans" panose="020B0606030504020204" pitchFamily="34" charset="0"/>
                  <a:cs typeface="Open Sans" panose="020B0606030504020204" pitchFamily="34" charset="0"/>
                </a:rPr>
                <a:t>Subex</a:t>
              </a:r>
              <a:r>
                <a:rPr lang="en-US" sz="1200" dirty="0">
                  <a:latin typeface="Open Sans" panose="020B0606030504020204" pitchFamily="34" charset="0"/>
                  <a:ea typeface="Open Sans" panose="020B0606030504020204" pitchFamily="34" charset="0"/>
                  <a:cs typeface="Open Sans" panose="020B0606030504020204" pitchFamily="34" charset="0"/>
                </a:rPr>
                <a:t> emerge as a global leader in Revenue Management space</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Group 28">
              <a:extLst>
                <a:ext uri="{FF2B5EF4-FFF2-40B4-BE49-F238E27FC236}">
                  <a16:creationId xmlns:a16="http://schemas.microsoft.com/office/drawing/2014/main" id="{714F865E-40E2-452D-96F8-1DF3BCB9EF46}"/>
                </a:ext>
              </a:extLst>
            </p:cNvPr>
            <p:cNvGrpSpPr/>
            <p:nvPr/>
          </p:nvGrpSpPr>
          <p:grpSpPr>
            <a:xfrm>
              <a:off x="3217864" y="2728052"/>
              <a:ext cx="2654894" cy="664849"/>
              <a:chOff x="1169828" y="8331536"/>
              <a:chExt cx="2654894" cy="664849"/>
            </a:xfrm>
          </p:grpSpPr>
          <p:sp>
            <p:nvSpPr>
              <p:cNvPr id="30" name="TextBox 29">
                <a:extLst>
                  <a:ext uri="{FF2B5EF4-FFF2-40B4-BE49-F238E27FC236}">
                    <a16:creationId xmlns:a16="http://schemas.microsoft.com/office/drawing/2014/main" id="{B0B3058E-0075-4417-B363-A5ACC17092E5}"/>
                  </a:ext>
                </a:extLst>
              </p:cNvPr>
              <p:cNvSpPr txBox="1"/>
              <p:nvPr/>
            </p:nvSpPr>
            <p:spPr>
              <a:xfrm>
                <a:off x="1169828" y="8331536"/>
                <a:ext cx="2654894"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Shankar Roddam</a:t>
                </a:r>
              </a:p>
            </p:txBody>
          </p:sp>
          <p:sp>
            <p:nvSpPr>
              <p:cNvPr id="31" name="TextBox 30">
                <a:extLst>
                  <a:ext uri="{FF2B5EF4-FFF2-40B4-BE49-F238E27FC236}">
                    <a16:creationId xmlns:a16="http://schemas.microsoft.com/office/drawing/2014/main" id="{DB743D3D-36BF-4C38-94D3-B69A41BA5D0B}"/>
                  </a:ext>
                </a:extLst>
              </p:cNvPr>
              <p:cNvSpPr txBox="1"/>
              <p:nvPr/>
            </p:nvSpPr>
            <p:spPr>
              <a:xfrm>
                <a:off x="1169828" y="8688608"/>
                <a:ext cx="1992853" cy="307777"/>
              </a:xfrm>
              <a:prstGeom prst="rect">
                <a:avLst/>
              </a:prstGeom>
              <a:noFill/>
            </p:spPr>
            <p:txBody>
              <a:bodyPr wrap="non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Chief Operating Officer</a:t>
                </a:r>
              </a:p>
            </p:txBody>
          </p:sp>
        </p:grpSp>
        <p:sp>
          <p:nvSpPr>
            <p:cNvPr id="32" name="TextBox 31">
              <a:extLst>
                <a:ext uri="{FF2B5EF4-FFF2-40B4-BE49-F238E27FC236}">
                  <a16:creationId xmlns:a16="http://schemas.microsoft.com/office/drawing/2014/main" id="{2F25159A-15B7-4F9C-944C-6CEB581EEE95}"/>
                </a:ext>
              </a:extLst>
            </p:cNvPr>
            <p:cNvSpPr txBox="1"/>
            <p:nvPr/>
          </p:nvSpPr>
          <p:spPr>
            <a:xfrm>
              <a:off x="3217864" y="3388884"/>
              <a:ext cx="2705906" cy="2862322"/>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Shankar is the Chief Operating Officer, responsible for Sales, Marketing, Engineering and Delivery. He is management professional with close to two and half decades of experience in Telecommunications, Cloud and PaaS. He holds a Management degree from IMDR Pune, with a specialization in Sales &amp; Marketing with minor in Systems. He is an undergrad in Electronics Telecommunications Engineering and is a graduate in Triple Mathematics.</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148" name="Picture 4" descr="Shankar Roddam">
              <a:extLst>
                <a:ext uri="{FF2B5EF4-FFF2-40B4-BE49-F238E27FC236}">
                  <a16:creationId xmlns:a16="http://schemas.microsoft.com/office/drawing/2014/main" id="{3324C2DE-B053-480B-93FC-450B75289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203" y="1247922"/>
              <a:ext cx="1033200" cy="1435000"/>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863DA63B-25BF-4AD1-80FD-BE54B1B4D173}"/>
                </a:ext>
              </a:extLst>
            </p:cNvPr>
            <p:cNvGrpSpPr/>
            <p:nvPr/>
          </p:nvGrpSpPr>
          <p:grpSpPr>
            <a:xfrm>
              <a:off x="6120063" y="2664619"/>
              <a:ext cx="2589170" cy="688526"/>
              <a:chOff x="1009179" y="8268103"/>
              <a:chExt cx="2589170" cy="688526"/>
            </a:xfrm>
          </p:grpSpPr>
          <p:sp>
            <p:nvSpPr>
              <p:cNvPr id="35" name="TextBox 34">
                <a:extLst>
                  <a:ext uri="{FF2B5EF4-FFF2-40B4-BE49-F238E27FC236}">
                    <a16:creationId xmlns:a16="http://schemas.microsoft.com/office/drawing/2014/main" id="{5D4D22BB-7D7D-46EA-A9C2-4C2C3CC45B2F}"/>
                  </a:ext>
                </a:extLst>
              </p:cNvPr>
              <p:cNvSpPr txBox="1"/>
              <p:nvPr/>
            </p:nvSpPr>
            <p:spPr>
              <a:xfrm>
                <a:off x="1009179" y="8268103"/>
                <a:ext cx="2589170"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Venkatraman GS</a:t>
                </a:r>
              </a:p>
            </p:txBody>
          </p:sp>
          <p:sp>
            <p:nvSpPr>
              <p:cNvPr id="36" name="TextBox 35">
                <a:extLst>
                  <a:ext uri="{FF2B5EF4-FFF2-40B4-BE49-F238E27FC236}">
                    <a16:creationId xmlns:a16="http://schemas.microsoft.com/office/drawing/2014/main" id="{8E810A80-7CCE-4569-99CC-FD46AF4B7A93}"/>
                  </a:ext>
                </a:extLst>
              </p:cNvPr>
              <p:cNvSpPr txBox="1"/>
              <p:nvPr/>
            </p:nvSpPr>
            <p:spPr>
              <a:xfrm>
                <a:off x="1056892" y="8648852"/>
                <a:ext cx="1912703" cy="307777"/>
              </a:xfrm>
              <a:prstGeom prst="rect">
                <a:avLst/>
              </a:prstGeom>
              <a:noFill/>
            </p:spPr>
            <p:txBody>
              <a:bodyPr wrap="non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Chief Financial Officer</a:t>
                </a:r>
              </a:p>
            </p:txBody>
          </p:sp>
        </p:grpSp>
        <p:sp>
          <p:nvSpPr>
            <p:cNvPr id="37" name="TextBox 36">
              <a:extLst>
                <a:ext uri="{FF2B5EF4-FFF2-40B4-BE49-F238E27FC236}">
                  <a16:creationId xmlns:a16="http://schemas.microsoft.com/office/drawing/2014/main" id="{16F70386-A434-4417-B04E-361B2CD1F3FD}"/>
                </a:ext>
              </a:extLst>
            </p:cNvPr>
            <p:cNvSpPr txBox="1"/>
            <p:nvPr/>
          </p:nvSpPr>
          <p:spPr>
            <a:xfrm>
              <a:off x="6114713" y="3361087"/>
              <a:ext cx="2772475" cy="3231654"/>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Venkatraman GS is the Chief Financial Officer of </a:t>
              </a:r>
              <a:r>
                <a:rPr lang="en-US" sz="1200" dirty="0" err="1">
                  <a:latin typeface="Open Sans" panose="020B0606030504020204" pitchFamily="34" charset="0"/>
                  <a:ea typeface="Open Sans" panose="020B0606030504020204" pitchFamily="34" charset="0"/>
                  <a:cs typeface="Open Sans" panose="020B0606030504020204" pitchFamily="34" charset="0"/>
                </a:rPr>
                <a:t>Subex</a:t>
              </a:r>
              <a:r>
                <a:rPr lang="en-US" sz="1200" dirty="0">
                  <a:latin typeface="Open Sans" panose="020B0606030504020204" pitchFamily="34" charset="0"/>
                  <a:ea typeface="Open Sans" panose="020B0606030504020204" pitchFamily="34" charset="0"/>
                  <a:cs typeface="Open Sans" panose="020B0606030504020204" pitchFamily="34" charset="0"/>
                </a:rPr>
                <a:t> and has over 20+ years of industry experience, across all facets of Finance function. He is a </a:t>
              </a:r>
              <a:r>
                <a:rPr lang="en-US" sz="1200" dirty="0" err="1">
                  <a:latin typeface="Open Sans" panose="020B0606030504020204" pitchFamily="34" charset="0"/>
                  <a:ea typeface="Open Sans" panose="020B0606030504020204" pitchFamily="34" charset="0"/>
                  <a:cs typeface="Open Sans" panose="020B0606030504020204" pitchFamily="34" charset="0"/>
                </a:rPr>
                <a:t>B.Com</a:t>
              </a:r>
              <a:r>
                <a:rPr lang="en-US" sz="1200" dirty="0">
                  <a:latin typeface="Open Sans" panose="020B0606030504020204" pitchFamily="34" charset="0"/>
                  <a:ea typeface="Open Sans" panose="020B0606030504020204" pitchFamily="34" charset="0"/>
                  <a:cs typeface="Open Sans" panose="020B0606030504020204" pitchFamily="34" charset="0"/>
                </a:rPr>
                <a:t> graduate with </a:t>
              </a:r>
              <a:r>
                <a:rPr lang="en-US" sz="1200" dirty="0" err="1">
                  <a:latin typeface="Open Sans" panose="020B0606030504020204" pitchFamily="34" charset="0"/>
                  <a:ea typeface="Open Sans" panose="020B0606030504020204" pitchFamily="34" charset="0"/>
                  <a:cs typeface="Open Sans" panose="020B0606030504020204" pitchFamily="34" charset="0"/>
                </a:rPr>
                <a:t>Honours</a:t>
              </a:r>
              <a:r>
                <a:rPr lang="en-US" sz="1200" dirty="0">
                  <a:latin typeface="Open Sans" panose="020B0606030504020204" pitchFamily="34" charset="0"/>
                  <a:ea typeface="Open Sans" panose="020B0606030504020204" pitchFamily="34" charset="0"/>
                  <a:cs typeface="Open Sans" panose="020B0606030504020204" pitchFamily="34" charset="0"/>
                </a:rPr>
                <a:t> and holds an MBA degree in Finance. Prior to his current role, he was the Finance Controller for Mindtree. He has worked with large companies like Accenture, Wipro and Pepsi in the past and has experience in the areas of Enterprise Risk Management, Project Financials, Financial Reporting, Business Planning and Management Reporting. </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150" name="Picture 6" descr="Venkatraman GS">
              <a:extLst>
                <a:ext uri="{FF2B5EF4-FFF2-40B4-BE49-F238E27FC236}">
                  <a16:creationId xmlns:a16="http://schemas.microsoft.com/office/drawing/2014/main" id="{C4E09CAE-D1DD-41A5-8750-47827A66B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522" y="1259153"/>
              <a:ext cx="1033200" cy="1435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0F607ABC-C34D-4088-9C3C-197658A08216}"/>
                </a:ext>
              </a:extLst>
            </p:cNvPr>
            <p:cNvGrpSpPr/>
            <p:nvPr/>
          </p:nvGrpSpPr>
          <p:grpSpPr>
            <a:xfrm>
              <a:off x="9135166" y="2694153"/>
              <a:ext cx="2626040" cy="666934"/>
              <a:chOff x="335997" y="8297637"/>
              <a:chExt cx="2626040" cy="666934"/>
            </a:xfrm>
          </p:grpSpPr>
          <p:sp>
            <p:nvSpPr>
              <p:cNvPr id="40" name="TextBox 39">
                <a:extLst>
                  <a:ext uri="{FF2B5EF4-FFF2-40B4-BE49-F238E27FC236}">
                    <a16:creationId xmlns:a16="http://schemas.microsoft.com/office/drawing/2014/main" id="{D9102DA4-19A1-45EB-9419-FB8BC259D259}"/>
                  </a:ext>
                </a:extLst>
              </p:cNvPr>
              <p:cNvSpPr txBox="1"/>
              <p:nvPr/>
            </p:nvSpPr>
            <p:spPr>
              <a:xfrm>
                <a:off x="335997" y="8297637"/>
                <a:ext cx="2577950" cy="461665"/>
              </a:xfrm>
              <a:prstGeom prst="rect">
                <a:avLst/>
              </a:prstGeom>
              <a:noFill/>
            </p:spPr>
            <p:txBody>
              <a:bodyPr wrap="non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Mohan </a:t>
                </a:r>
                <a:r>
                  <a:rPr lang="en-US" sz="2400" dirty="0" err="1">
                    <a:latin typeface="Open Sans" panose="020B0606030504020204" pitchFamily="34" charset="0"/>
                    <a:ea typeface="Open Sans" panose="020B0606030504020204" pitchFamily="34" charset="0"/>
                    <a:cs typeface="Open Sans" panose="020B0606030504020204" pitchFamily="34" charset="0"/>
                  </a:rPr>
                  <a:t>Sitharam</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E8F58C44-B310-4174-A159-91644B97161F}"/>
                  </a:ext>
                </a:extLst>
              </p:cNvPr>
              <p:cNvSpPr txBox="1"/>
              <p:nvPr/>
            </p:nvSpPr>
            <p:spPr>
              <a:xfrm>
                <a:off x="335997" y="8656794"/>
                <a:ext cx="2626040" cy="307777"/>
              </a:xfrm>
              <a:prstGeom prst="rect">
                <a:avLst/>
              </a:prstGeom>
              <a:noFill/>
            </p:spPr>
            <p:txBody>
              <a:bodyPr wrap="none" rtlCol="0">
                <a:spAutoFit/>
              </a:bodyPr>
              <a:lstStyle/>
              <a:p>
                <a:r>
                  <a:rPr lang="en-US" sz="1400" i="1" dirty="0">
                    <a:latin typeface="Open Sans" panose="020B0606030504020204" pitchFamily="34" charset="0"/>
                    <a:ea typeface="Open Sans" panose="020B0606030504020204" pitchFamily="34" charset="0"/>
                    <a:cs typeface="Open Sans" panose="020B0606030504020204" pitchFamily="34" charset="0"/>
                  </a:rPr>
                  <a:t>Chief Human Resources Officer</a:t>
                </a:r>
              </a:p>
            </p:txBody>
          </p:sp>
        </p:grpSp>
        <p:sp>
          <p:nvSpPr>
            <p:cNvPr id="42" name="TextBox 41">
              <a:extLst>
                <a:ext uri="{FF2B5EF4-FFF2-40B4-BE49-F238E27FC236}">
                  <a16:creationId xmlns:a16="http://schemas.microsoft.com/office/drawing/2014/main" id="{1DFB3614-971B-46A9-9F22-5CCA59D6714A}"/>
                </a:ext>
              </a:extLst>
            </p:cNvPr>
            <p:cNvSpPr txBox="1"/>
            <p:nvPr/>
          </p:nvSpPr>
          <p:spPr>
            <a:xfrm>
              <a:off x="9135166" y="3365058"/>
              <a:ext cx="2700000" cy="2862322"/>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Mohan manages human capital and human resources (HR) functions at </a:t>
              </a:r>
              <a:r>
                <a:rPr lang="en-US" sz="1200" dirty="0" err="1">
                  <a:latin typeface="Open Sans" panose="020B0606030504020204" pitchFamily="34" charset="0"/>
                  <a:ea typeface="Open Sans" panose="020B0606030504020204" pitchFamily="34" charset="0"/>
                  <a:cs typeface="Open Sans" panose="020B0606030504020204" pitchFamily="34" charset="0"/>
                </a:rPr>
                <a:t>Subex</a:t>
              </a:r>
              <a:r>
                <a:rPr lang="en-US" sz="1200" dirty="0">
                  <a:latin typeface="Open Sans" panose="020B0606030504020204" pitchFamily="34" charset="0"/>
                  <a:ea typeface="Open Sans" panose="020B0606030504020204" pitchFamily="34" charset="0"/>
                  <a:cs typeface="Open Sans" panose="020B0606030504020204" pitchFamily="34" charset="0"/>
                </a:rPr>
                <a:t>. He has nearly two decades of HR experience at Mindtree, HCL, Mphasis, and ANZ. Mohan has rich experience in change management, leadership development, mergers and acquisitions, public listing, global employment norms, and employer branding. He holds both Senior Professional in HR (SPHR) and Global Professional in HR (GPHR) certifications from the HR Certification Institute, Virginia, US.</a:t>
              </a: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152" name="Picture 8" descr="Mohan Sitharam">
              <a:extLst>
                <a:ext uri="{FF2B5EF4-FFF2-40B4-BE49-F238E27FC236}">
                  <a16:creationId xmlns:a16="http://schemas.microsoft.com/office/drawing/2014/main" id="{34AB30AE-1872-41E7-9623-57C5889A84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8915" y="1249486"/>
              <a:ext cx="1033200" cy="1435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7">
            <a:extLst>
              <a:ext uri="{FF2B5EF4-FFF2-40B4-BE49-F238E27FC236}">
                <a16:creationId xmlns:a16="http://schemas.microsoft.com/office/drawing/2014/main" id="{2507058E-44C4-4A51-94AD-F2FC7959FF9C}"/>
              </a:ext>
            </a:extLst>
          </p:cNvPr>
          <p:cNvSpPr>
            <a:spLocks noGrp="1"/>
          </p:cNvSpPr>
          <p:nvPr>
            <p:ph type="sldNum" sz="quarter" idx="12"/>
          </p:nvPr>
        </p:nvSpPr>
        <p:spPr/>
        <p:txBody>
          <a:bodyPr/>
          <a:lstStyle/>
          <a:p>
            <a:fld id="{1FE84135-0167-4CE1-BB4F-A8A556ED47B4}" type="slidenum">
              <a:rPr lang="en-US" smtClean="0"/>
              <a:pPr/>
              <a:t>21</a:t>
            </a:fld>
            <a:endParaRPr lang="en-US"/>
          </a:p>
        </p:txBody>
      </p:sp>
    </p:spTree>
    <p:extLst>
      <p:ext uri="{BB962C8B-B14F-4D97-AF65-F5344CB8AC3E}">
        <p14:creationId xmlns:p14="http://schemas.microsoft.com/office/powerpoint/2010/main" val="137480848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Executive Management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Team</a:t>
            </a:r>
            <a:r>
              <a:rPr lang="en-US"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 name="Group 1">
            <a:extLst>
              <a:ext uri="{FF2B5EF4-FFF2-40B4-BE49-F238E27FC236}">
                <a16:creationId xmlns:a16="http://schemas.microsoft.com/office/drawing/2014/main" id="{6D6140DE-5F53-41CE-A8BD-2E430F62548B}"/>
              </a:ext>
            </a:extLst>
          </p:cNvPr>
          <p:cNvGrpSpPr/>
          <p:nvPr/>
        </p:nvGrpSpPr>
        <p:grpSpPr>
          <a:xfrm>
            <a:off x="238218" y="1174803"/>
            <a:ext cx="8826988" cy="5230619"/>
            <a:chOff x="110566" y="1181427"/>
            <a:chExt cx="8541977" cy="5230619"/>
          </a:xfrm>
        </p:grpSpPr>
        <p:grpSp>
          <p:nvGrpSpPr>
            <p:cNvPr id="25" name="Group 24">
              <a:extLst>
                <a:ext uri="{FF2B5EF4-FFF2-40B4-BE49-F238E27FC236}">
                  <a16:creationId xmlns:a16="http://schemas.microsoft.com/office/drawing/2014/main" id="{68650239-0980-42A4-9CBE-C93220DF7DB2}"/>
                </a:ext>
              </a:extLst>
            </p:cNvPr>
            <p:cNvGrpSpPr/>
            <p:nvPr/>
          </p:nvGrpSpPr>
          <p:grpSpPr>
            <a:xfrm>
              <a:off x="110566" y="2684486"/>
              <a:ext cx="2458686" cy="680572"/>
              <a:chOff x="425098" y="8287970"/>
              <a:chExt cx="2458686" cy="680572"/>
            </a:xfrm>
          </p:grpSpPr>
          <p:sp>
            <p:nvSpPr>
              <p:cNvPr id="26" name="TextBox 25">
                <a:extLst>
                  <a:ext uri="{FF2B5EF4-FFF2-40B4-BE49-F238E27FC236}">
                    <a16:creationId xmlns:a16="http://schemas.microsoft.com/office/drawing/2014/main" id="{01E85FCA-EDA1-4B28-A41C-792FD6268EC7}"/>
                  </a:ext>
                </a:extLst>
              </p:cNvPr>
              <p:cNvSpPr txBox="1"/>
              <p:nvPr/>
            </p:nvSpPr>
            <p:spPr>
              <a:xfrm>
                <a:off x="425098" y="8287970"/>
                <a:ext cx="2458686" cy="461665"/>
              </a:xfrm>
              <a:prstGeom prst="rect">
                <a:avLst/>
              </a:prstGeom>
              <a:noFill/>
            </p:spPr>
            <p:txBody>
              <a:bodyPr wrap="none" rtlCol="0">
                <a:spAutoFit/>
              </a:bodyPr>
              <a:lstStyle/>
              <a:p>
                <a:r>
                  <a:rPr lang="en-US" sz="2400" dirty="0"/>
                  <a:t>Rohit Maheshwari</a:t>
                </a:r>
              </a:p>
            </p:txBody>
          </p:sp>
          <p:sp>
            <p:nvSpPr>
              <p:cNvPr id="27" name="TextBox 26">
                <a:extLst>
                  <a:ext uri="{FF2B5EF4-FFF2-40B4-BE49-F238E27FC236}">
                    <a16:creationId xmlns:a16="http://schemas.microsoft.com/office/drawing/2014/main" id="{88961AB3-F557-4E1A-B308-41EF348F5BCB}"/>
                  </a:ext>
                </a:extLst>
              </p:cNvPr>
              <p:cNvSpPr txBox="1"/>
              <p:nvPr/>
            </p:nvSpPr>
            <p:spPr>
              <a:xfrm>
                <a:off x="454452" y="8660765"/>
                <a:ext cx="2247410" cy="307777"/>
              </a:xfrm>
              <a:prstGeom prst="rect">
                <a:avLst/>
              </a:prstGeom>
              <a:noFill/>
            </p:spPr>
            <p:txBody>
              <a:bodyPr wrap="none" rtlCol="0">
                <a:spAutoFit/>
              </a:bodyPr>
              <a:lstStyle/>
              <a:p>
                <a:r>
                  <a:rPr lang="en-US" sz="1400" i="1" dirty="0"/>
                  <a:t>Head of Strategy &amp; Products</a:t>
                </a:r>
              </a:p>
            </p:txBody>
          </p:sp>
        </p:grpSp>
        <p:sp>
          <p:nvSpPr>
            <p:cNvPr id="4" name="TextBox 3">
              <a:extLst>
                <a:ext uri="{FF2B5EF4-FFF2-40B4-BE49-F238E27FC236}">
                  <a16:creationId xmlns:a16="http://schemas.microsoft.com/office/drawing/2014/main" id="{898AFEB4-ABFC-445A-95FF-091C432C6DA7}"/>
                </a:ext>
              </a:extLst>
            </p:cNvPr>
            <p:cNvSpPr txBox="1"/>
            <p:nvPr/>
          </p:nvSpPr>
          <p:spPr>
            <a:xfrm>
              <a:off x="129398" y="3365058"/>
              <a:ext cx="2700000" cy="2808000"/>
            </a:xfrm>
            <a:prstGeom prst="rect">
              <a:avLst/>
            </a:prstGeom>
            <a:noFill/>
          </p:spPr>
          <p:txBody>
            <a:bodyPr wrap="square" rtlCol="0">
              <a:spAutoFit/>
            </a:bodyPr>
            <a:lstStyle/>
            <a:p>
              <a:pPr algn="just"/>
              <a:r>
                <a:rPr lang="en-US" sz="1200" dirty="0"/>
                <a:t>Rohit is responsible for delivering business growth using innovation and product strategy. He leverages his expertise in artificial intelligence (AI), analytics and digital services to contribute to </a:t>
              </a:r>
              <a:r>
                <a:rPr lang="en-US" sz="1200" dirty="0" err="1"/>
                <a:t>Subex’s</a:t>
              </a:r>
              <a:r>
                <a:rPr lang="en-US" sz="1200" dirty="0"/>
                <a:t> solutions and enables its clients to build new offerings, drive business growth and deliver great customer experience. Before joining Subex, Rohit worked with companies like Crompton Greaves and Kirloskar Electric Company. He is a graduate in electrical and electronics engineering from University of Mysore</a:t>
              </a:r>
              <a:endParaRPr lang="en-IN" sz="1200" dirty="0">
                <a:latin typeface="Product Sans" panose="020B0403030502040203" pitchFamily="34" charset="0"/>
              </a:endParaRPr>
            </a:p>
          </p:txBody>
        </p:sp>
        <p:grpSp>
          <p:nvGrpSpPr>
            <p:cNvPr id="29" name="Group 28">
              <a:extLst>
                <a:ext uri="{FF2B5EF4-FFF2-40B4-BE49-F238E27FC236}">
                  <a16:creationId xmlns:a16="http://schemas.microsoft.com/office/drawing/2014/main" id="{714F865E-40E2-452D-96F8-1DF3BCB9EF46}"/>
                </a:ext>
              </a:extLst>
            </p:cNvPr>
            <p:cNvGrpSpPr/>
            <p:nvPr/>
          </p:nvGrpSpPr>
          <p:grpSpPr>
            <a:xfrm>
              <a:off x="2974130" y="2725124"/>
              <a:ext cx="2111732" cy="676675"/>
              <a:chOff x="-331474" y="8328608"/>
              <a:chExt cx="2111732" cy="676675"/>
            </a:xfrm>
          </p:grpSpPr>
          <p:sp>
            <p:nvSpPr>
              <p:cNvPr id="30" name="TextBox 29">
                <a:extLst>
                  <a:ext uri="{FF2B5EF4-FFF2-40B4-BE49-F238E27FC236}">
                    <a16:creationId xmlns:a16="http://schemas.microsoft.com/office/drawing/2014/main" id="{B0B3058E-0075-4417-B363-A5ACC17092E5}"/>
                  </a:ext>
                </a:extLst>
              </p:cNvPr>
              <p:cNvSpPr txBox="1"/>
              <p:nvPr/>
            </p:nvSpPr>
            <p:spPr>
              <a:xfrm>
                <a:off x="-331474" y="8328608"/>
                <a:ext cx="2111732" cy="461665"/>
              </a:xfrm>
              <a:prstGeom prst="rect">
                <a:avLst/>
              </a:prstGeom>
              <a:noFill/>
            </p:spPr>
            <p:txBody>
              <a:bodyPr wrap="none" rtlCol="0">
                <a:spAutoFit/>
              </a:bodyPr>
              <a:lstStyle/>
              <a:p>
                <a:r>
                  <a:rPr lang="en-US" sz="2400" dirty="0"/>
                  <a:t>Kiran Zachariah</a:t>
                </a:r>
              </a:p>
            </p:txBody>
          </p:sp>
          <p:sp>
            <p:nvSpPr>
              <p:cNvPr id="31" name="TextBox 30">
                <a:extLst>
                  <a:ext uri="{FF2B5EF4-FFF2-40B4-BE49-F238E27FC236}">
                    <a16:creationId xmlns:a16="http://schemas.microsoft.com/office/drawing/2014/main" id="{DB743D3D-36BF-4C38-94D3-B69A41BA5D0B}"/>
                  </a:ext>
                </a:extLst>
              </p:cNvPr>
              <p:cNvSpPr txBox="1"/>
              <p:nvPr/>
            </p:nvSpPr>
            <p:spPr>
              <a:xfrm>
                <a:off x="-260382" y="8697506"/>
                <a:ext cx="1625766" cy="307777"/>
              </a:xfrm>
              <a:prstGeom prst="rect">
                <a:avLst/>
              </a:prstGeom>
              <a:noFill/>
            </p:spPr>
            <p:txBody>
              <a:bodyPr wrap="none" rtlCol="0">
                <a:spAutoFit/>
              </a:bodyPr>
              <a:lstStyle/>
              <a:p>
                <a:r>
                  <a:rPr lang="en-US" sz="1400" i="1" dirty="0"/>
                  <a:t>Head of IoT security</a:t>
                </a:r>
              </a:p>
            </p:txBody>
          </p:sp>
        </p:grpSp>
        <p:sp>
          <p:nvSpPr>
            <p:cNvPr id="32" name="TextBox 31">
              <a:extLst>
                <a:ext uri="{FF2B5EF4-FFF2-40B4-BE49-F238E27FC236}">
                  <a16:creationId xmlns:a16="http://schemas.microsoft.com/office/drawing/2014/main" id="{2F25159A-15B7-4F9C-944C-6CEB581EEE95}"/>
                </a:ext>
              </a:extLst>
            </p:cNvPr>
            <p:cNvSpPr txBox="1"/>
            <p:nvPr/>
          </p:nvSpPr>
          <p:spPr>
            <a:xfrm>
              <a:off x="2988735" y="3369579"/>
              <a:ext cx="2809714" cy="2308324"/>
            </a:xfrm>
            <a:prstGeom prst="rect">
              <a:avLst/>
            </a:prstGeom>
            <a:noFill/>
          </p:spPr>
          <p:txBody>
            <a:bodyPr wrap="square" rtlCol="0">
              <a:spAutoFit/>
            </a:bodyPr>
            <a:lstStyle/>
            <a:p>
              <a:pPr algn="just"/>
              <a:r>
                <a:rPr lang="en-US" sz="1200" dirty="0"/>
                <a:t>Kiran is a leader in the field of IoT Security Solutions. He is responsible for building and strengthening </a:t>
              </a:r>
              <a:r>
                <a:rPr lang="en-US" sz="1200" dirty="0" err="1"/>
                <a:t>Subex’s</a:t>
              </a:r>
              <a:r>
                <a:rPr lang="en-US" sz="1200" dirty="0"/>
                <a:t> presence in IoT Security by driving revenue growth, setting and executing the strategic and technology direction of IoT Security business, building the current team to capitalize  on </a:t>
              </a:r>
              <a:r>
                <a:rPr lang="en-US" sz="1200" dirty="0" err="1"/>
                <a:t>Subex’s</a:t>
              </a:r>
              <a:r>
                <a:rPr lang="en-US" sz="1200" dirty="0"/>
                <a:t> investment in IoT space. He has over 17 years of telecom experience in security, network analytics, machine learning. He also heads Procurement &amp; IT function of Subex.</a:t>
              </a:r>
              <a:endParaRPr lang="en-IN" sz="1200" dirty="0">
                <a:latin typeface="Product Sans" panose="020B0403030502040203" pitchFamily="34" charset="0"/>
              </a:endParaRPr>
            </a:p>
          </p:txBody>
        </p:sp>
        <p:grpSp>
          <p:nvGrpSpPr>
            <p:cNvPr id="34" name="Group 33">
              <a:extLst>
                <a:ext uri="{FF2B5EF4-FFF2-40B4-BE49-F238E27FC236}">
                  <a16:creationId xmlns:a16="http://schemas.microsoft.com/office/drawing/2014/main" id="{863DA63B-25BF-4AD1-80FD-BE54B1B4D173}"/>
                </a:ext>
              </a:extLst>
            </p:cNvPr>
            <p:cNvGrpSpPr/>
            <p:nvPr/>
          </p:nvGrpSpPr>
          <p:grpSpPr>
            <a:xfrm>
              <a:off x="5911234" y="2684486"/>
              <a:ext cx="2584618" cy="680572"/>
              <a:chOff x="425098" y="8287970"/>
              <a:chExt cx="2584618" cy="680572"/>
            </a:xfrm>
          </p:grpSpPr>
          <p:sp>
            <p:nvSpPr>
              <p:cNvPr id="35" name="TextBox 34">
                <a:extLst>
                  <a:ext uri="{FF2B5EF4-FFF2-40B4-BE49-F238E27FC236}">
                    <a16:creationId xmlns:a16="http://schemas.microsoft.com/office/drawing/2014/main" id="{5D4D22BB-7D7D-46EA-A9C2-4C2C3CC45B2F}"/>
                  </a:ext>
                </a:extLst>
              </p:cNvPr>
              <p:cNvSpPr txBox="1"/>
              <p:nvPr/>
            </p:nvSpPr>
            <p:spPr>
              <a:xfrm>
                <a:off x="425098" y="8287970"/>
                <a:ext cx="2584618" cy="461665"/>
              </a:xfrm>
              <a:prstGeom prst="rect">
                <a:avLst/>
              </a:prstGeom>
              <a:noFill/>
            </p:spPr>
            <p:txBody>
              <a:bodyPr wrap="none" rtlCol="0">
                <a:spAutoFit/>
              </a:bodyPr>
              <a:lstStyle/>
              <a:p>
                <a:r>
                  <a:rPr lang="en-US" sz="2400" dirty="0"/>
                  <a:t>Suraj Balachandran</a:t>
                </a:r>
              </a:p>
            </p:txBody>
          </p:sp>
          <p:sp>
            <p:nvSpPr>
              <p:cNvPr id="36" name="TextBox 35">
                <a:extLst>
                  <a:ext uri="{FF2B5EF4-FFF2-40B4-BE49-F238E27FC236}">
                    <a16:creationId xmlns:a16="http://schemas.microsoft.com/office/drawing/2014/main" id="{8E810A80-7CCE-4569-99CC-FD46AF4B7A93}"/>
                  </a:ext>
                </a:extLst>
              </p:cNvPr>
              <p:cNvSpPr txBox="1"/>
              <p:nvPr/>
            </p:nvSpPr>
            <p:spPr>
              <a:xfrm>
                <a:off x="454452" y="8660765"/>
                <a:ext cx="2350387" cy="307777"/>
              </a:xfrm>
              <a:prstGeom prst="rect">
                <a:avLst/>
              </a:prstGeom>
              <a:noFill/>
            </p:spPr>
            <p:txBody>
              <a:bodyPr wrap="none" rtlCol="0">
                <a:spAutoFit/>
              </a:bodyPr>
              <a:lstStyle/>
              <a:p>
                <a:r>
                  <a:rPr lang="en-US" sz="1400" i="1" dirty="0"/>
                  <a:t>Head of Sales – EMEA &amp; APAC</a:t>
                </a:r>
              </a:p>
            </p:txBody>
          </p:sp>
        </p:grpSp>
        <p:sp>
          <p:nvSpPr>
            <p:cNvPr id="37" name="TextBox 36">
              <a:extLst>
                <a:ext uri="{FF2B5EF4-FFF2-40B4-BE49-F238E27FC236}">
                  <a16:creationId xmlns:a16="http://schemas.microsoft.com/office/drawing/2014/main" id="{16F70386-A434-4417-B04E-361B2CD1F3FD}"/>
                </a:ext>
              </a:extLst>
            </p:cNvPr>
            <p:cNvSpPr txBox="1"/>
            <p:nvPr/>
          </p:nvSpPr>
          <p:spPr>
            <a:xfrm>
              <a:off x="5952543" y="3365058"/>
              <a:ext cx="2700000" cy="3046988"/>
            </a:xfrm>
            <a:prstGeom prst="rect">
              <a:avLst/>
            </a:prstGeom>
            <a:noFill/>
          </p:spPr>
          <p:txBody>
            <a:bodyPr wrap="square" rtlCol="0">
              <a:spAutoFit/>
            </a:bodyPr>
            <a:lstStyle/>
            <a:p>
              <a:pPr algn="just"/>
              <a:r>
                <a:rPr lang="en-US" sz="1200" dirty="0"/>
                <a:t>Suraj is responsible for strategy and direction of </a:t>
              </a:r>
              <a:r>
                <a:rPr lang="en-US" sz="1200" dirty="0" err="1"/>
                <a:t>Subex’s</a:t>
              </a:r>
              <a:r>
                <a:rPr lang="en-US" sz="1200" dirty="0"/>
                <a:t> sales </a:t>
              </a:r>
              <a:r>
                <a:rPr lang="en-US" sz="1200" dirty="0" err="1"/>
                <a:t>organisation</a:t>
              </a:r>
              <a:r>
                <a:rPr lang="en-US" sz="1200" dirty="0"/>
                <a:t> in EMEA &amp; APAC. With 23 years of experience in global ICT industry, he relentlessly focus on forging long term association with customers. In his current role, he works with the Regional Vice Presidents to help them exceed their business goals, by providing effective guidance &amp; executive coverage. Suraj has been previously associated with </a:t>
              </a:r>
              <a:r>
                <a:rPr lang="en-US" sz="1200" dirty="0" err="1"/>
                <a:t>Jamcracker</a:t>
              </a:r>
              <a:r>
                <a:rPr lang="en-US" sz="1200" dirty="0"/>
                <a:t> Inc., Critical Path Inc., and Crompton Greaves Ltd. in sales leadership positions and is a graduate from the Indian Institute of Management, Kozhikode.</a:t>
              </a:r>
              <a:endParaRPr lang="en-IN" sz="1200" dirty="0">
                <a:latin typeface="Product Sans" panose="020B0403030502040203" pitchFamily="34" charset="0"/>
              </a:endParaRPr>
            </a:p>
          </p:txBody>
        </p:sp>
        <p:pic>
          <p:nvPicPr>
            <p:cNvPr id="7170" name="Picture 2" descr="Rohit Maheshwari">
              <a:extLst>
                <a:ext uri="{FF2B5EF4-FFF2-40B4-BE49-F238E27FC236}">
                  <a16:creationId xmlns:a16="http://schemas.microsoft.com/office/drawing/2014/main" id="{55A68EDE-E229-4C56-A83D-C497BA55A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25" y="1181427"/>
              <a:ext cx="1033200" cy="143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iran Zachariah">
              <a:extLst>
                <a:ext uri="{FF2B5EF4-FFF2-40B4-BE49-F238E27FC236}">
                  <a16:creationId xmlns:a16="http://schemas.microsoft.com/office/drawing/2014/main" id="{8174A588-DF16-4AAB-AF5F-FAAFC814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711" y="1229002"/>
              <a:ext cx="1033200" cy="143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uraj Balachandran">
              <a:extLst>
                <a:ext uri="{FF2B5EF4-FFF2-40B4-BE49-F238E27FC236}">
                  <a16:creationId xmlns:a16="http://schemas.microsoft.com/office/drawing/2014/main" id="{5CE1287A-A4F6-4383-BC57-3095911EF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433" y="1181427"/>
              <a:ext cx="1033200" cy="1435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a:extLst>
              <a:ext uri="{FF2B5EF4-FFF2-40B4-BE49-F238E27FC236}">
                <a16:creationId xmlns:a16="http://schemas.microsoft.com/office/drawing/2014/main" id="{63FA27D4-4898-40C7-A619-A66E94964F08}"/>
              </a:ext>
            </a:extLst>
          </p:cNvPr>
          <p:cNvSpPr>
            <a:spLocks noGrp="1"/>
          </p:cNvSpPr>
          <p:nvPr>
            <p:ph type="sldNum" sz="quarter" idx="12"/>
          </p:nvPr>
        </p:nvSpPr>
        <p:spPr/>
        <p:txBody>
          <a:bodyPr/>
          <a:lstStyle/>
          <a:p>
            <a:fld id="{1FE84135-0167-4CE1-BB4F-A8A556ED47B4}" type="slidenum">
              <a:rPr lang="en-US" smtClean="0"/>
              <a:pPr/>
              <a:t>22</a:t>
            </a:fld>
            <a:endParaRPr lang="en-US"/>
          </a:p>
        </p:txBody>
      </p:sp>
      <p:sp>
        <p:nvSpPr>
          <p:cNvPr id="21" name="TextBox 20">
            <a:extLst>
              <a:ext uri="{FF2B5EF4-FFF2-40B4-BE49-F238E27FC236}">
                <a16:creationId xmlns:a16="http://schemas.microsoft.com/office/drawing/2014/main" id="{F425DF94-CC29-4D89-BA23-07900C0DA8D6}"/>
              </a:ext>
            </a:extLst>
          </p:cNvPr>
          <p:cNvSpPr txBox="1"/>
          <p:nvPr/>
        </p:nvSpPr>
        <p:spPr>
          <a:xfrm>
            <a:off x="9246586" y="2677862"/>
            <a:ext cx="1922001" cy="461665"/>
          </a:xfrm>
          <a:prstGeom prst="rect">
            <a:avLst/>
          </a:prstGeom>
          <a:noFill/>
        </p:spPr>
        <p:txBody>
          <a:bodyPr wrap="none" rtlCol="0">
            <a:spAutoFit/>
          </a:bodyPr>
          <a:lstStyle/>
          <a:p>
            <a:r>
              <a:rPr lang="en-US" sz="2400" dirty="0"/>
              <a:t>Bhavna Singh </a:t>
            </a:r>
          </a:p>
        </p:txBody>
      </p:sp>
      <p:sp>
        <p:nvSpPr>
          <p:cNvPr id="22" name="TextBox 21">
            <a:extLst>
              <a:ext uri="{FF2B5EF4-FFF2-40B4-BE49-F238E27FC236}">
                <a16:creationId xmlns:a16="http://schemas.microsoft.com/office/drawing/2014/main" id="{D035FF01-A8DD-4A20-88E8-935AA2B3423E}"/>
              </a:ext>
            </a:extLst>
          </p:cNvPr>
          <p:cNvSpPr txBox="1"/>
          <p:nvPr/>
        </p:nvSpPr>
        <p:spPr>
          <a:xfrm>
            <a:off x="9276919" y="3050657"/>
            <a:ext cx="1366080" cy="307777"/>
          </a:xfrm>
          <a:prstGeom prst="rect">
            <a:avLst/>
          </a:prstGeom>
          <a:noFill/>
        </p:spPr>
        <p:txBody>
          <a:bodyPr wrap="none" rtlCol="0">
            <a:spAutoFit/>
          </a:bodyPr>
          <a:lstStyle/>
          <a:p>
            <a:r>
              <a:rPr lang="en-US" sz="1400" i="1" dirty="0"/>
              <a:t>General Counsel</a:t>
            </a:r>
          </a:p>
        </p:txBody>
      </p:sp>
      <p:sp>
        <p:nvSpPr>
          <p:cNvPr id="23" name="TextBox 22">
            <a:extLst>
              <a:ext uri="{FF2B5EF4-FFF2-40B4-BE49-F238E27FC236}">
                <a16:creationId xmlns:a16="http://schemas.microsoft.com/office/drawing/2014/main" id="{0C24CE13-3FE0-48A3-A265-F84B1A1B1705}"/>
              </a:ext>
            </a:extLst>
          </p:cNvPr>
          <p:cNvSpPr txBox="1"/>
          <p:nvPr/>
        </p:nvSpPr>
        <p:spPr>
          <a:xfrm>
            <a:off x="9289273" y="3358434"/>
            <a:ext cx="2790088" cy="1754326"/>
          </a:xfrm>
          <a:prstGeom prst="rect">
            <a:avLst/>
          </a:prstGeom>
          <a:noFill/>
        </p:spPr>
        <p:txBody>
          <a:bodyPr wrap="square" rtlCol="0">
            <a:spAutoFit/>
          </a:bodyPr>
          <a:lstStyle/>
          <a:p>
            <a:pPr algn="just"/>
            <a:r>
              <a:rPr lang="en-US" sz="1200" dirty="0"/>
              <a:t>Bhavna heads the company’s legal functions. Bhavna has over 20 years of legal experience across major IT corporations like Accenture, Wipro and Sun Microsystems, as well as consulting firms like PwC. She has held senior positions in Contracting and Compliance, with rich experience in Software Products and Technology law.</a:t>
            </a:r>
          </a:p>
        </p:txBody>
      </p:sp>
      <p:pic>
        <p:nvPicPr>
          <p:cNvPr id="24" name="Picture 23" descr="A person posing for the camera&#10;&#10;Description automatically generated">
            <a:extLst>
              <a:ext uri="{FF2B5EF4-FFF2-40B4-BE49-F238E27FC236}">
                <a16:creationId xmlns:a16="http://schemas.microsoft.com/office/drawing/2014/main" id="{A94829B0-085B-4D04-ADC0-06B2C0FC2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5804" y="1059952"/>
            <a:ext cx="1069200" cy="1604050"/>
          </a:xfrm>
          <a:prstGeom prst="rect">
            <a:avLst/>
          </a:prstGeom>
        </p:spPr>
      </p:pic>
    </p:spTree>
    <p:extLst>
      <p:ext uri="{BB962C8B-B14F-4D97-AF65-F5344CB8AC3E}">
        <p14:creationId xmlns:p14="http://schemas.microsoft.com/office/powerpoint/2010/main" val="249856732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DC264-392B-4D8B-89B0-9FD575A51E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A83A60A-D79A-411D-9E27-EBD601E6895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E84135-0167-4CE1-BB4F-A8A556ED47B4}" type="slidenum">
              <a:rPr kumimoji="0" lang="en-US" sz="1200" b="0" i="0" u="none" strike="noStrike" kern="1200" cap="none" spc="0" normalizeH="0" baseline="0" noProof="0" smtClean="0">
                <a:ln>
                  <a:noFill/>
                </a:ln>
                <a:solidFill>
                  <a:srgbClr val="595959">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95959">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2DE937DB-5A10-4AA4-9D05-8F1531F1EF7F}"/>
              </a:ext>
            </a:extLst>
          </p:cNvPr>
          <p:cNvSpPr>
            <a:spLocks noGrp="1"/>
          </p:cNvSpPr>
          <p:nvPr>
            <p:ph type="body" sz="quarter" idx="13"/>
          </p:nvPr>
        </p:nvSpPr>
        <p:spPr>
          <a:xfrm>
            <a:off x="838200" y="1146175"/>
            <a:ext cx="6449291" cy="500063"/>
          </a:xfrm>
        </p:spPr>
        <p:txBody>
          <a:bodyPr/>
          <a:lstStyle/>
          <a:p>
            <a:endParaRPr lang="en-US" dirty="0"/>
          </a:p>
        </p:txBody>
      </p:sp>
      <p:sp>
        <p:nvSpPr>
          <p:cNvPr id="6" name="Rectangle 5">
            <a:extLst>
              <a:ext uri="{FF2B5EF4-FFF2-40B4-BE49-F238E27FC236}">
                <a16:creationId xmlns:a16="http://schemas.microsoft.com/office/drawing/2014/main" id="{74A4CA68-FD66-4654-9B47-A7AAB2F59846}"/>
              </a:ext>
            </a:extLst>
          </p:cNvPr>
          <p:cNvSpPr/>
          <p:nvPr/>
        </p:nvSpPr>
        <p:spPr>
          <a:xfrm>
            <a:off x="7477683" y="1325564"/>
            <a:ext cx="4543615" cy="4851400"/>
          </a:xfrm>
          <a:prstGeom prst="rect">
            <a:avLst/>
          </a:prstGeom>
          <a:solidFill>
            <a:srgbClr val="2B333D"/>
          </a:solidFill>
          <a:ln>
            <a:solidFill>
              <a:srgbClr val="171B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4D7AA250-844E-494A-B540-271138EB39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742"/>
          <a:stretch/>
        </p:blipFill>
        <p:spPr>
          <a:xfrm>
            <a:off x="0" y="773467"/>
            <a:ext cx="7457364" cy="5855869"/>
          </a:xfrm>
          <a:prstGeom prst="rect">
            <a:avLst/>
          </a:prstGeom>
        </p:spPr>
      </p:pic>
      <p:pic>
        <p:nvPicPr>
          <p:cNvPr id="11" name="Picture 12" descr="Image result for gtb Enterprise innovation awards 2017">
            <a:extLst>
              <a:ext uri="{FF2B5EF4-FFF2-40B4-BE49-F238E27FC236}">
                <a16:creationId xmlns:a16="http://schemas.microsoft.com/office/drawing/2014/main" id="{961BF650-09B1-4AA5-9DE1-985FD3FB95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376" y="4436397"/>
            <a:ext cx="921784" cy="913745"/>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7C40148-2488-4F9C-ACD0-39F41D37DD42}"/>
              </a:ext>
            </a:extLst>
          </p:cNvPr>
          <p:cNvSpPr txBox="1"/>
          <p:nvPr/>
        </p:nvSpPr>
        <p:spPr>
          <a:xfrm>
            <a:off x="4419637" y="5091782"/>
            <a:ext cx="21214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B20"/>
                </a:solidFill>
                <a:effectLst/>
                <a:uLnTx/>
                <a:uFillTx/>
                <a:latin typeface="Open Sans" panose="020B0606030504020204" pitchFamily="34" charset="0"/>
                <a:ea typeface="Open Sans" panose="020B0606030504020204" pitchFamily="34" charset="0"/>
                <a:cs typeface="Open Sans" panose="020B0606030504020204" pitchFamily="34" charset="0"/>
              </a:rPr>
              <a:t>2017 - Innovation in Managed Services and Security &amp; Assurance</a:t>
            </a:r>
          </a:p>
        </p:txBody>
      </p:sp>
      <p:grpSp>
        <p:nvGrpSpPr>
          <p:cNvPr id="2" name="Group 1">
            <a:extLst>
              <a:ext uri="{FF2B5EF4-FFF2-40B4-BE49-F238E27FC236}">
                <a16:creationId xmlns:a16="http://schemas.microsoft.com/office/drawing/2014/main" id="{CD2243C0-374A-4C9F-BB0E-7FD2257F5E6A}"/>
              </a:ext>
            </a:extLst>
          </p:cNvPr>
          <p:cNvGrpSpPr/>
          <p:nvPr/>
        </p:nvGrpSpPr>
        <p:grpSpPr>
          <a:xfrm>
            <a:off x="5781185" y="1776361"/>
            <a:ext cx="969042" cy="1571506"/>
            <a:chOff x="4076678" y="1746352"/>
            <a:chExt cx="969042" cy="1571506"/>
          </a:xfrm>
        </p:grpSpPr>
        <p:pic>
          <p:nvPicPr>
            <p:cNvPr id="13" name="Picture 16" descr="Image result for bss &amp; oss latin america">
              <a:extLst>
                <a:ext uri="{FF2B5EF4-FFF2-40B4-BE49-F238E27FC236}">
                  <a16:creationId xmlns:a16="http://schemas.microsoft.com/office/drawing/2014/main" id="{6BA3AD7A-FECB-4EF9-9B8C-224EA7F735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6746" y="1746352"/>
              <a:ext cx="957600" cy="6235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1C9E14-BA41-4909-8F9D-061AEC62CA3A}"/>
                </a:ext>
              </a:extLst>
            </p:cNvPr>
            <p:cNvSpPr txBox="1"/>
            <p:nvPr/>
          </p:nvSpPr>
          <p:spPr>
            <a:xfrm>
              <a:off x="4076678" y="2456084"/>
              <a:ext cx="969042" cy="861774"/>
            </a:xfrm>
            <a:prstGeom prst="rect">
              <a:avLst/>
            </a:prstGeom>
            <a:noFill/>
          </p:spPr>
          <p:txBody>
            <a:bodyPr wrap="square" rtlCol="0">
              <a:spAutoFit/>
            </a:bodyPr>
            <a:lstStyle>
              <a:defPPr>
                <a:defRPr lang="en-US"/>
              </a:defPPr>
              <a:lvl1pPr algn="ctr">
                <a:defRPr sz="1000">
                  <a:solidFill>
                    <a:srgbClr val="5F6D8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B20"/>
                  </a:solidFill>
                  <a:effectLst/>
                  <a:uLnTx/>
                  <a:uFillTx/>
                  <a:latin typeface="Open Sans" panose="020B0606030504020204" pitchFamily="34" charset="0"/>
                  <a:ea typeface="Open Sans" panose="020B0606030504020204" pitchFamily="34" charset="0"/>
                  <a:cs typeface="Open Sans" panose="020B0606030504020204" pitchFamily="34" charset="0"/>
                </a:rPr>
                <a:t>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B20"/>
                  </a:solidFill>
                  <a:effectLst/>
                  <a:uLnTx/>
                  <a:uFillTx/>
                  <a:latin typeface="Open Sans" panose="020B0606030504020204" pitchFamily="34" charset="0"/>
                  <a:ea typeface="Open Sans" panose="020B0606030504020204" pitchFamily="34" charset="0"/>
                  <a:cs typeface="Open Sans" panose="020B0606030504020204" pitchFamily="34" charset="0"/>
                </a:rPr>
                <a:t>Best Fraud Prevention Project Award</a:t>
              </a:r>
            </a:p>
          </p:txBody>
        </p:sp>
      </p:grpSp>
      <p:pic>
        <p:nvPicPr>
          <p:cNvPr id="16" name="Picture 20" descr="Image result for Telecoms Award 2015">
            <a:extLst>
              <a:ext uri="{FF2B5EF4-FFF2-40B4-BE49-F238E27FC236}">
                <a16:creationId xmlns:a16="http://schemas.microsoft.com/office/drawing/2014/main" id="{177EA6D3-5406-4805-962D-760FE66D641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82383" y="4580507"/>
            <a:ext cx="885180" cy="625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06A3936-083E-4B87-8F98-EA5E398D9CD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7269" y="4297108"/>
            <a:ext cx="869097" cy="678982"/>
          </a:xfrm>
          <a:prstGeom prst="rect">
            <a:avLst/>
          </a:prstGeom>
          <a:noFill/>
          <a:ln w="9525">
            <a:noFill/>
            <a:miter lim="800000"/>
            <a:headEnd/>
            <a:tailEnd/>
          </a:ln>
          <a:effectLst/>
        </p:spPr>
      </p:pic>
      <p:sp>
        <p:nvSpPr>
          <p:cNvPr id="19" name="Text Placeholder 2">
            <a:extLst>
              <a:ext uri="{FF2B5EF4-FFF2-40B4-BE49-F238E27FC236}">
                <a16:creationId xmlns:a16="http://schemas.microsoft.com/office/drawing/2014/main" id="{61C88289-8F91-4307-8EA7-84D22E398A65}"/>
              </a:ext>
            </a:extLst>
          </p:cNvPr>
          <p:cNvSpPr txBox="1">
            <a:spLocks/>
          </p:cNvSpPr>
          <p:nvPr/>
        </p:nvSpPr>
        <p:spPr>
          <a:xfrm>
            <a:off x="8539474" y="2805689"/>
            <a:ext cx="3520809" cy="1791425"/>
          </a:xfrm>
          <a:prstGeom prst="rect">
            <a:avLst/>
          </a:prstGeom>
        </p:spPr>
        <p:txBody>
          <a:bodyPr vert="horz" lIns="98477" tIns="49238" rIns="98477" bIns="49238" rtlCol="0" anchor="ctr"/>
          <a:lstStyle>
            <a:defPPr>
              <a:defRPr lang="en-US"/>
            </a:defPPr>
            <a:lvl1pPr marL="0" algn="ctr" defTabSz="914400" rtl="0" eaLnBrk="1" latinLnBrk="0" hangingPunct="1">
              <a:defRPr sz="1100" b="0" i="0" kern="1200">
                <a:solidFill>
                  <a:schemeClr val="bg1"/>
                </a:solidFill>
                <a:latin typeface="Calibri Light" charset="0"/>
                <a:ea typeface="Calibri Light" charset="0"/>
                <a:cs typeface="Calibri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rPr>
              <a:t>35+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Industry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recognized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awards </a:t>
            </a:r>
          </a:p>
        </p:txBody>
      </p:sp>
      <p:grpSp>
        <p:nvGrpSpPr>
          <p:cNvPr id="20" name="Group 19">
            <a:extLst>
              <a:ext uri="{FF2B5EF4-FFF2-40B4-BE49-F238E27FC236}">
                <a16:creationId xmlns:a16="http://schemas.microsoft.com/office/drawing/2014/main" id="{9ABFCE4D-0F77-4D29-8409-C524AD9EF0F2}"/>
              </a:ext>
            </a:extLst>
          </p:cNvPr>
          <p:cNvGrpSpPr/>
          <p:nvPr/>
        </p:nvGrpSpPr>
        <p:grpSpPr>
          <a:xfrm>
            <a:off x="11442696" y="6670628"/>
            <a:ext cx="617587" cy="69015"/>
            <a:chOff x="11455396" y="6670628"/>
            <a:chExt cx="617587" cy="69015"/>
          </a:xfrm>
        </p:grpSpPr>
        <p:cxnSp>
          <p:nvCxnSpPr>
            <p:cNvPr id="21" name="Straight Connector 20">
              <a:extLst>
                <a:ext uri="{FF2B5EF4-FFF2-40B4-BE49-F238E27FC236}">
                  <a16:creationId xmlns:a16="http://schemas.microsoft.com/office/drawing/2014/main" id="{85385D75-392D-4E72-88B3-C6E277BC287F}"/>
                </a:ext>
              </a:extLst>
            </p:cNvPr>
            <p:cNvCxnSpPr>
              <a:cxnSpLocks/>
              <a:stCxn id="27" idx="6"/>
              <a:endCxn id="23" idx="2"/>
            </p:cNvCxnSpPr>
            <p:nvPr/>
          </p:nvCxnSpPr>
          <p:spPr>
            <a:xfrm>
              <a:off x="11524411" y="6705135"/>
              <a:ext cx="479557" cy="0"/>
            </a:xfrm>
            <a:prstGeom prst="line">
              <a:avLst/>
            </a:prstGeom>
            <a:ln>
              <a:gradFill>
                <a:gsLst>
                  <a:gs pos="0">
                    <a:srgbClr val="008FBC"/>
                  </a:gs>
                  <a:gs pos="38000">
                    <a:srgbClr val="409C8E"/>
                  </a:gs>
                  <a:gs pos="66000">
                    <a:srgbClr val="64A570"/>
                  </a:gs>
                  <a:gs pos="100000">
                    <a:srgbClr val="75AA57"/>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BCFD58F-44EC-49C4-A835-D6BFF6B93198}"/>
                </a:ext>
              </a:extLst>
            </p:cNvPr>
            <p:cNvGrpSpPr/>
            <p:nvPr/>
          </p:nvGrpSpPr>
          <p:grpSpPr>
            <a:xfrm flipV="1">
              <a:off x="11455396" y="6670628"/>
              <a:ext cx="617587" cy="69015"/>
              <a:chOff x="10984312" y="6560323"/>
              <a:chExt cx="987073" cy="110305"/>
            </a:xfrm>
          </p:grpSpPr>
          <p:sp>
            <p:nvSpPr>
              <p:cNvPr id="23" name="Oval 22">
                <a:extLst>
                  <a:ext uri="{FF2B5EF4-FFF2-40B4-BE49-F238E27FC236}">
                    <a16:creationId xmlns:a16="http://schemas.microsoft.com/office/drawing/2014/main" id="{08CA8DEC-D741-4E64-8DFA-9DCD5C676002}"/>
                  </a:ext>
                </a:extLst>
              </p:cNvPr>
              <p:cNvSpPr/>
              <p:nvPr/>
            </p:nvSpPr>
            <p:spPr>
              <a:xfrm>
                <a:off x="11861080" y="6560323"/>
                <a:ext cx="110305" cy="110305"/>
              </a:xfrm>
              <a:prstGeom prst="ellipse">
                <a:avLst/>
              </a:prstGeom>
              <a:solidFill>
                <a:srgbClr val="75A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889F3318-D07D-4863-8711-65C76E5FDDFA}"/>
                  </a:ext>
                </a:extLst>
              </p:cNvPr>
              <p:cNvSpPr/>
              <p:nvPr/>
            </p:nvSpPr>
            <p:spPr>
              <a:xfrm>
                <a:off x="11645639" y="6560323"/>
                <a:ext cx="110305" cy="110305"/>
              </a:xfrm>
              <a:prstGeom prst="ellipse">
                <a:avLst/>
              </a:prstGeom>
              <a:solidFill>
                <a:srgbClr val="64A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526B03B9-AD8F-49F0-B05D-39D2C2614E88}"/>
                  </a:ext>
                </a:extLst>
              </p:cNvPr>
              <p:cNvSpPr/>
              <p:nvPr/>
            </p:nvSpPr>
            <p:spPr>
              <a:xfrm>
                <a:off x="11425317" y="6560323"/>
                <a:ext cx="110305" cy="110305"/>
              </a:xfrm>
              <a:prstGeom prst="ellipse">
                <a:avLst/>
              </a:prstGeom>
              <a:solidFill>
                <a:srgbClr val="409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0F37E659-7830-41E3-ACBB-4F74D36118C7}"/>
                  </a:ext>
                </a:extLst>
              </p:cNvPr>
              <p:cNvSpPr/>
              <p:nvPr/>
            </p:nvSpPr>
            <p:spPr>
              <a:xfrm>
                <a:off x="11204850" y="6560323"/>
                <a:ext cx="110305" cy="110305"/>
              </a:xfrm>
              <a:prstGeom prst="ellipse">
                <a:avLst/>
              </a:prstGeom>
              <a:solidFill>
                <a:srgbClr val="13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BA10DC5B-808C-49AC-8F53-BE41D0A9C468}"/>
                  </a:ext>
                </a:extLst>
              </p:cNvPr>
              <p:cNvSpPr/>
              <p:nvPr/>
            </p:nvSpPr>
            <p:spPr>
              <a:xfrm>
                <a:off x="10984312" y="6560323"/>
                <a:ext cx="110305" cy="110305"/>
              </a:xfrm>
              <a:prstGeom prst="ellipse">
                <a:avLst/>
              </a:prstGeom>
              <a:solidFill>
                <a:srgbClr val="008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1026" name="Picture 2" descr="Converge-award-2018">
            <a:extLst>
              <a:ext uri="{FF2B5EF4-FFF2-40B4-BE49-F238E27FC236}">
                <a16:creationId xmlns:a16="http://schemas.microsoft.com/office/drawing/2014/main" id="{5AA370C2-298C-4722-9CC2-B407DB2803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994"/>
          <a:stretch/>
        </p:blipFill>
        <p:spPr bwMode="auto">
          <a:xfrm>
            <a:off x="1109410" y="1853335"/>
            <a:ext cx="1915563" cy="99621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57557FA-5638-4CE2-99DC-35E9AF55B7AD}"/>
              </a:ext>
            </a:extLst>
          </p:cNvPr>
          <p:cNvSpPr txBox="1"/>
          <p:nvPr/>
        </p:nvSpPr>
        <p:spPr>
          <a:xfrm>
            <a:off x="1424016" y="2656116"/>
            <a:ext cx="1433483" cy="553998"/>
          </a:xfrm>
          <a:prstGeom prst="rect">
            <a:avLst/>
          </a:prstGeom>
          <a:noFill/>
        </p:spPr>
        <p:txBody>
          <a:bodyPr wrap="square" rtlCol="0">
            <a:spAutoFit/>
          </a:bodyPr>
          <a:lstStyle>
            <a:defPPr>
              <a:defRPr lang="en-US"/>
            </a:defPPr>
            <a:lvl1pPr algn="ctr">
              <a:defRPr sz="1000">
                <a:solidFill>
                  <a:srgbClr val="5F6D8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B20"/>
                </a:solidFill>
                <a:effectLst/>
                <a:uLnTx/>
                <a:uFillTx/>
                <a:latin typeface="Open Sans" panose="020B0606030504020204" pitchFamily="34" charset="0"/>
                <a:ea typeface="Open Sans" panose="020B0606030504020204" pitchFamily="34" charset="0"/>
                <a:cs typeface="Open Sans" panose="020B0606030504020204" pitchFamily="34" charset="0"/>
              </a:rPr>
              <a:t>Winner at Converge 2018 - Big Data &amp; Analytics</a:t>
            </a:r>
          </a:p>
        </p:txBody>
      </p:sp>
      <p:grpSp>
        <p:nvGrpSpPr>
          <p:cNvPr id="29" name="Group 28">
            <a:extLst>
              <a:ext uri="{FF2B5EF4-FFF2-40B4-BE49-F238E27FC236}">
                <a16:creationId xmlns:a16="http://schemas.microsoft.com/office/drawing/2014/main" id="{6A897303-E7A9-4B36-A1E9-7DBE7157443F}"/>
              </a:ext>
            </a:extLst>
          </p:cNvPr>
          <p:cNvGrpSpPr/>
          <p:nvPr/>
        </p:nvGrpSpPr>
        <p:grpSpPr>
          <a:xfrm>
            <a:off x="4086751" y="1776361"/>
            <a:ext cx="969042" cy="1498714"/>
            <a:chOff x="5768867" y="1815865"/>
            <a:chExt cx="969042" cy="1498714"/>
          </a:xfrm>
        </p:grpSpPr>
        <p:pic>
          <p:nvPicPr>
            <p:cNvPr id="2050" name="Picture 2" descr="Aegis-graham-bell-awards">
              <a:extLst>
                <a:ext uri="{FF2B5EF4-FFF2-40B4-BE49-F238E27FC236}">
                  <a16:creationId xmlns:a16="http://schemas.microsoft.com/office/drawing/2014/main" id="{DACDA329-A3EB-4830-AD85-2AA284A474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217" b="46438"/>
            <a:stretch/>
          </p:blipFill>
          <p:spPr bwMode="auto">
            <a:xfrm>
              <a:off x="5797443" y="1815865"/>
              <a:ext cx="903575" cy="5000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91338A8-2743-4EDE-96B0-745F415CD33D}"/>
                </a:ext>
              </a:extLst>
            </p:cNvPr>
            <p:cNvSpPr txBox="1"/>
            <p:nvPr/>
          </p:nvSpPr>
          <p:spPr>
            <a:xfrm>
              <a:off x="5768867" y="2298916"/>
              <a:ext cx="969042" cy="1015663"/>
            </a:xfrm>
            <a:prstGeom prst="rect">
              <a:avLst/>
            </a:prstGeom>
            <a:noFill/>
          </p:spPr>
          <p:txBody>
            <a:bodyPr wrap="square" rtlCol="0">
              <a:spAutoFit/>
            </a:bodyPr>
            <a:lstStyle>
              <a:defPPr>
                <a:defRPr lang="en-US"/>
              </a:defPPr>
              <a:lvl1pPr algn="ctr">
                <a:defRPr sz="1000">
                  <a:solidFill>
                    <a:srgbClr val="5F6D8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1B20"/>
                  </a:solidFill>
                  <a:effectLst/>
                  <a:uLnTx/>
                  <a:uFillTx/>
                  <a:latin typeface="Open Sans" panose="020B0606030504020204" pitchFamily="34" charset="0"/>
                  <a:ea typeface="Open Sans" panose="020B0606030504020204" pitchFamily="34" charset="0"/>
                  <a:cs typeface="Open Sans" panose="020B0606030504020204" pitchFamily="34" charset="0"/>
                </a:rPr>
                <a:t>Winner at Aegis Graham Bell Awards 2017 – Data Science</a:t>
              </a:r>
            </a:p>
          </p:txBody>
        </p:sp>
      </p:grpSp>
      <p:sp>
        <p:nvSpPr>
          <p:cNvPr id="31" name="Title 2">
            <a:extLst>
              <a:ext uri="{FF2B5EF4-FFF2-40B4-BE49-F238E27FC236}">
                <a16:creationId xmlns:a16="http://schemas.microsoft.com/office/drawing/2014/main" id="{5EA13E3D-C205-46AA-8E53-42F87598F6AB}"/>
              </a:ext>
            </a:extLst>
          </p:cNvPr>
          <p:cNvSpPr>
            <a:spLocks noGrp="1"/>
          </p:cNvSpPr>
          <p:nvPr>
            <p:ph type="title"/>
          </p:nvPr>
        </p:nvSpPr>
        <p:spPr>
          <a:xfrm>
            <a:off x="838200" y="0"/>
            <a:ext cx="10515600" cy="1325563"/>
          </a:xfrm>
        </p:spPr>
        <p:txBody>
          <a:bodyPr>
            <a:normAutofit/>
          </a:bodyPr>
          <a:lstStyle/>
          <a:p>
            <a:r>
              <a:rPr lang="en-US" sz="4400" dirty="0">
                <a:solidFill>
                  <a:srgbClr val="00A2D2"/>
                </a:solidFill>
                <a:latin typeface="Open Sans" panose="020B0606030504020204" pitchFamily="34" charset="0"/>
              </a:rPr>
              <a:t>Awards </a:t>
            </a:r>
            <a:r>
              <a:rPr lang="en-US" sz="4400" dirty="0">
                <a:latin typeface="Open Sans" panose="020B0606030504020204" pitchFamily="34" charset="0"/>
              </a:rPr>
              <a:t>&amp; Recognition</a:t>
            </a:r>
          </a:p>
        </p:txBody>
      </p:sp>
    </p:spTree>
    <p:extLst>
      <p:ext uri="{BB962C8B-B14F-4D97-AF65-F5344CB8AC3E}">
        <p14:creationId xmlns:p14="http://schemas.microsoft.com/office/powerpoint/2010/main" val="135898767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5F5C0E-E186-4113-A9B4-51F439729D41}"/>
              </a:ext>
            </a:extLst>
          </p:cNvPr>
          <p:cNvSpPr txBox="1"/>
          <p:nvPr/>
        </p:nvSpPr>
        <p:spPr>
          <a:xfrm>
            <a:off x="1293012" y="3617179"/>
            <a:ext cx="5749814"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bg1"/>
                </a:solidFill>
                <a:latin typeface="Open Sans" panose="020B0606030504020204"/>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investorrelations@subex.com</a:t>
            </a:r>
            <a:r>
              <a:rPr lang="en-US" sz="1600" dirty="0">
                <a:solidFill>
                  <a:schemeClr val="bg1"/>
                </a:solidFill>
                <a:latin typeface="Open Sans" panose="020B0606030504020204"/>
                <a:ea typeface="Open Sans" panose="020B0606030504020204" pitchFamily="34" charset="0"/>
                <a:cs typeface="Open Sans" panose="020B0606030504020204" pitchFamily="34" charset="0"/>
              </a:rPr>
              <a:t> | +91 806659 8700</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bg1"/>
                </a:solidFill>
                <a:latin typeface="Open Sans" panose="020B0606030504020204"/>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dpingle@christensenir.com</a:t>
            </a:r>
            <a:r>
              <a:rPr lang="en-US" sz="1600" dirty="0">
                <a:solidFill>
                  <a:schemeClr val="bg1"/>
                </a:solidFill>
                <a:latin typeface="Open Sans" panose="020B0606030504020204"/>
                <a:ea typeface="Open Sans" panose="020B0606030504020204" pitchFamily="34" charset="0"/>
                <a:cs typeface="Open Sans" panose="020B0606030504020204" pitchFamily="34" charset="0"/>
              </a:rPr>
              <a:t>     | +91 02242150210   </a:t>
            </a:r>
          </a:p>
        </p:txBody>
      </p:sp>
    </p:spTree>
    <p:extLst>
      <p:ext uri="{BB962C8B-B14F-4D97-AF65-F5344CB8AC3E}">
        <p14:creationId xmlns:p14="http://schemas.microsoft.com/office/powerpoint/2010/main" val="42217483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analytics vector image">
            <a:extLst>
              <a:ext uri="{FF2B5EF4-FFF2-40B4-BE49-F238E27FC236}">
                <a16:creationId xmlns:a16="http://schemas.microsoft.com/office/drawing/2014/main" id="{60466281-917F-4AC5-B03F-349CB312052A}"/>
              </a:ext>
            </a:extLst>
          </p:cNvPr>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6019800" y="-25896"/>
            <a:ext cx="6172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Single gear">
            <a:extLst>
              <a:ext uri="{FF2B5EF4-FFF2-40B4-BE49-F238E27FC236}">
                <a16:creationId xmlns:a16="http://schemas.microsoft.com/office/drawing/2014/main" id="{5A3DC901-4720-451B-8636-ABDAC6512F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67400" y="5836516"/>
            <a:ext cx="1807029" cy="1807029"/>
          </a:xfrm>
          <a:custGeom>
            <a:avLst/>
            <a:gdLst>
              <a:gd name="connsiteX0" fmla="*/ 0 w 1807029"/>
              <a:gd name="connsiteY0" fmla="*/ 1660485 h 1807029"/>
              <a:gd name="connsiteX1" fmla="*/ 1807029 w 1807029"/>
              <a:gd name="connsiteY1" fmla="*/ 1660485 h 1807029"/>
              <a:gd name="connsiteX2" fmla="*/ 1807029 w 1807029"/>
              <a:gd name="connsiteY2" fmla="*/ 1807029 h 1807029"/>
              <a:gd name="connsiteX3" fmla="*/ 0 w 1807029"/>
              <a:gd name="connsiteY3" fmla="*/ 1807029 h 1807029"/>
              <a:gd name="connsiteX4" fmla="*/ 0 w 1807029"/>
              <a:gd name="connsiteY4" fmla="*/ 0 h 1807029"/>
              <a:gd name="connsiteX5" fmla="*/ 1807029 w 1807029"/>
              <a:gd name="connsiteY5" fmla="*/ 0 h 1807029"/>
              <a:gd name="connsiteX6" fmla="*/ 1807029 w 1807029"/>
              <a:gd name="connsiteY6" fmla="*/ 960398 h 1807029"/>
              <a:gd name="connsiteX7" fmla="*/ 0 w 1807029"/>
              <a:gd name="connsiteY7" fmla="*/ 960398 h 180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7029" h="1807029">
                <a:moveTo>
                  <a:pt x="0" y="1660485"/>
                </a:moveTo>
                <a:lnTo>
                  <a:pt x="1807029" y="1660485"/>
                </a:lnTo>
                <a:lnTo>
                  <a:pt x="1807029" y="1807029"/>
                </a:lnTo>
                <a:lnTo>
                  <a:pt x="0" y="1807029"/>
                </a:lnTo>
                <a:close/>
                <a:moveTo>
                  <a:pt x="0" y="0"/>
                </a:moveTo>
                <a:lnTo>
                  <a:pt x="1807029" y="0"/>
                </a:lnTo>
                <a:lnTo>
                  <a:pt x="1807029" y="960398"/>
                </a:lnTo>
                <a:lnTo>
                  <a:pt x="0" y="960398"/>
                </a:lnTo>
                <a:close/>
              </a:path>
            </a:pathLst>
          </a:custGeom>
        </p:spPr>
      </p:pic>
      <p:pic>
        <p:nvPicPr>
          <p:cNvPr id="23" name="Graphic 22" descr="Single gear">
            <a:extLst>
              <a:ext uri="{FF2B5EF4-FFF2-40B4-BE49-F238E27FC236}">
                <a16:creationId xmlns:a16="http://schemas.microsoft.com/office/drawing/2014/main" id="{98FA532B-BC75-4604-B2A7-A77BE39E88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4101" y="5002261"/>
            <a:ext cx="1340017" cy="1340017"/>
          </a:xfrm>
          <a:prstGeom prst="rect">
            <a:avLst/>
          </a:prstGeom>
        </p:spPr>
      </p:pic>
      <p:sp>
        <p:nvSpPr>
          <p:cNvPr id="19" name="Rectangle 18">
            <a:extLst>
              <a:ext uri="{FF2B5EF4-FFF2-40B4-BE49-F238E27FC236}">
                <a16:creationId xmlns:a16="http://schemas.microsoft.com/office/drawing/2014/main" id="{20BC43DF-0B20-438F-90F6-E5B5DE75957D}"/>
              </a:ext>
            </a:extLst>
          </p:cNvPr>
          <p:cNvSpPr/>
          <p:nvPr/>
        </p:nvSpPr>
        <p:spPr>
          <a:xfrm>
            <a:off x="6026428" y="-25897"/>
            <a:ext cx="5864085" cy="685799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074C606A-5C2A-4919-8BFA-B29773BCD6CA}"/>
              </a:ext>
            </a:extLst>
          </p:cNvPr>
          <p:cNvSpPr/>
          <p:nvPr/>
        </p:nvSpPr>
        <p:spPr>
          <a:xfrm>
            <a:off x="447259" y="1537433"/>
            <a:ext cx="5976731" cy="4303196"/>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B1DDC513-C97A-46B3-88C4-4C4A16CB19FD}"/>
              </a:ext>
            </a:extLst>
          </p:cNvPr>
          <p:cNvSpPr/>
          <p:nvPr/>
        </p:nvSpPr>
        <p:spPr>
          <a:xfrm>
            <a:off x="582597" y="1591534"/>
            <a:ext cx="5764695" cy="4068419"/>
          </a:xfrm>
          <a:prstGeom prst="rect">
            <a:avLst/>
          </a:prstGeom>
          <a:solidFill>
            <a:srgbClr val="00A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p:cNvSpPr>
            <a:spLocks noGrp="1"/>
          </p:cNvSpPr>
          <p:nvPr>
            <p:ph type="title"/>
          </p:nvPr>
        </p:nvSpPr>
        <p:spPr>
          <a:xfrm>
            <a:off x="301487" y="345157"/>
            <a:ext cx="8013700" cy="781050"/>
          </a:xfrm>
        </p:spPr>
        <p:txBody>
          <a:bodyPr>
            <a:normAutofit/>
          </a:bodyPr>
          <a:lstStyle/>
          <a:p>
            <a:pPr algn="l"/>
            <a:r>
              <a:rPr lang="en-US" sz="4000" dirty="0">
                <a:solidFill>
                  <a:srgbClr val="00A2D2"/>
                </a:solidFill>
                <a:latin typeface="Open Sans" panose="020B0606030504020204" pitchFamily="34" charset="0"/>
                <a:ea typeface="Open Sans" panose="020B0606030504020204" pitchFamily="34" charset="0"/>
                <a:cs typeface="Open Sans" panose="020B0606030504020204" pitchFamily="34" charset="0"/>
              </a:rPr>
              <a:t>Agenda</a:t>
            </a:r>
          </a:p>
        </p:txBody>
      </p:sp>
      <p:graphicFrame>
        <p:nvGraphicFramePr>
          <p:cNvPr id="2" name="Table 1">
            <a:extLst>
              <a:ext uri="{FF2B5EF4-FFF2-40B4-BE49-F238E27FC236}">
                <a16:creationId xmlns:a16="http://schemas.microsoft.com/office/drawing/2014/main" id="{8C5B82B3-DFDE-434E-BF07-425B3AC4015F}"/>
              </a:ext>
            </a:extLst>
          </p:cNvPr>
          <p:cNvGraphicFramePr>
            <a:graphicFrameLocks noGrp="1"/>
          </p:cNvGraphicFramePr>
          <p:nvPr>
            <p:extLst>
              <p:ext uri="{D42A27DB-BD31-4B8C-83A1-F6EECF244321}">
                <p14:modId xmlns:p14="http://schemas.microsoft.com/office/powerpoint/2010/main" val="42195258"/>
              </p:ext>
            </p:extLst>
          </p:nvPr>
        </p:nvGraphicFramePr>
        <p:xfrm>
          <a:off x="1310640" y="2031999"/>
          <a:ext cx="4851400" cy="2975146"/>
        </p:xfrm>
        <a:graphic>
          <a:graphicData uri="http://schemas.openxmlformats.org/drawingml/2006/table">
            <a:tbl>
              <a:tblPr>
                <a:tableStyleId>{2D5ABB26-0587-4C30-8999-92F81FD0307C}</a:tableStyleId>
              </a:tblPr>
              <a:tblGrid>
                <a:gridCol w="4851400">
                  <a:extLst>
                    <a:ext uri="{9D8B030D-6E8A-4147-A177-3AD203B41FA5}">
                      <a16:colId xmlns:a16="http://schemas.microsoft.com/office/drawing/2014/main" val="1853425035"/>
                    </a:ext>
                  </a:extLst>
                </a:gridCol>
              </a:tblGrid>
              <a:tr h="814624">
                <a:tc>
                  <a:txBody>
                    <a:bodyPr/>
                    <a:lstStyle/>
                    <a:p>
                      <a:pPr algn="l"/>
                      <a:r>
                        <a:rPr lang="en-IN" sz="2400" b="0" dirty="0">
                          <a:latin typeface="Open Sans" panose="020B0606030504020204"/>
                        </a:rPr>
                        <a:t>Company Overview</a:t>
                      </a:r>
                    </a:p>
                  </a:txBody>
                  <a:tcPr anchor="ctr">
                    <a:lnL w="12700" cap="flat" cmpd="sng" algn="ctr">
                      <a:solidFill>
                        <a:srgbClr val="00A2D2"/>
                      </a:solidFill>
                      <a:prstDash val="sysDash"/>
                      <a:round/>
                      <a:headEnd type="none" w="med" len="med"/>
                      <a:tailEnd type="none" w="med" len="med"/>
                    </a:lnL>
                    <a:lnR w="12700" cap="flat" cmpd="sng" algn="ctr">
                      <a:solidFill>
                        <a:srgbClr val="00A2D2"/>
                      </a:solidFill>
                      <a:prstDash val="sysDash"/>
                      <a:round/>
                      <a:headEnd type="none" w="med" len="med"/>
                      <a:tailEnd type="none" w="med" len="med"/>
                    </a:lnR>
                    <a:lnT w="12700" cap="flat" cmpd="sng" algn="ctr">
                      <a:solidFill>
                        <a:srgbClr val="00A2D2"/>
                      </a:solidFill>
                      <a:prstDash val="sysDash"/>
                      <a:round/>
                      <a:headEnd type="none" w="med" len="med"/>
                      <a:tailEnd type="none" w="med" len="med"/>
                    </a:lnT>
                    <a:lnB w="12700" cap="flat" cmpd="sng" algn="ctr">
                      <a:solidFill>
                        <a:srgbClr val="00A2D2"/>
                      </a:solidFill>
                      <a:prstDash val="sysDash"/>
                      <a:round/>
                      <a:headEnd type="none" w="med" len="med"/>
                      <a:tailEnd type="none" w="med" len="med"/>
                    </a:lnB>
                    <a:solidFill>
                      <a:schemeClr val="bg1"/>
                    </a:solidFill>
                  </a:tcPr>
                </a:tc>
                <a:extLst>
                  <a:ext uri="{0D108BD9-81ED-4DB2-BD59-A6C34878D82A}">
                    <a16:rowId xmlns:a16="http://schemas.microsoft.com/office/drawing/2014/main" val="2326198098"/>
                  </a:ext>
                </a:extLst>
              </a:tr>
              <a:tr h="720174">
                <a:tc>
                  <a:txBody>
                    <a:bodyPr/>
                    <a:lstStyle/>
                    <a:p>
                      <a:pPr algn="l"/>
                      <a:r>
                        <a:rPr lang="en-IN" sz="2400" b="0" dirty="0">
                          <a:latin typeface="Open Sans" panose="020B0606030504020204"/>
                        </a:rPr>
                        <a:t>Investment Rationale</a:t>
                      </a:r>
                    </a:p>
                  </a:txBody>
                  <a:tcPr anchor="ctr">
                    <a:lnL w="12700" cap="flat" cmpd="sng" algn="ctr">
                      <a:solidFill>
                        <a:srgbClr val="00A2D2"/>
                      </a:solidFill>
                      <a:prstDash val="sysDash"/>
                      <a:round/>
                      <a:headEnd type="none" w="med" len="med"/>
                      <a:tailEnd type="none" w="med" len="med"/>
                    </a:lnL>
                    <a:lnR w="12700" cap="flat" cmpd="sng" algn="ctr">
                      <a:solidFill>
                        <a:srgbClr val="00A2D2"/>
                      </a:solidFill>
                      <a:prstDash val="sysDash"/>
                      <a:round/>
                      <a:headEnd type="none" w="med" len="med"/>
                      <a:tailEnd type="none" w="med" len="med"/>
                    </a:lnR>
                    <a:lnT w="12700" cap="flat" cmpd="sng" algn="ctr">
                      <a:solidFill>
                        <a:srgbClr val="00A2D2"/>
                      </a:solidFill>
                      <a:prstDash val="sysDash"/>
                      <a:round/>
                      <a:headEnd type="none" w="med" len="med"/>
                      <a:tailEnd type="none" w="med" len="med"/>
                    </a:lnT>
                    <a:lnB w="12700" cap="flat" cmpd="sng" algn="ctr">
                      <a:solidFill>
                        <a:srgbClr val="00A2D2"/>
                      </a:solidFill>
                      <a:prstDash val="sysDash"/>
                      <a:round/>
                      <a:headEnd type="none" w="med" len="med"/>
                      <a:tailEnd type="none" w="med" len="med"/>
                    </a:lnB>
                    <a:solidFill>
                      <a:schemeClr val="bg1"/>
                    </a:solidFill>
                  </a:tcPr>
                </a:tc>
                <a:extLst>
                  <a:ext uri="{0D108BD9-81ED-4DB2-BD59-A6C34878D82A}">
                    <a16:rowId xmlns:a16="http://schemas.microsoft.com/office/drawing/2014/main" val="3282992661"/>
                  </a:ext>
                </a:extLst>
              </a:tr>
              <a:tr h="720174">
                <a:tc>
                  <a:txBody>
                    <a:bodyPr/>
                    <a:lstStyle/>
                    <a:p>
                      <a:pPr algn="l"/>
                      <a:r>
                        <a:rPr lang="en-IN" sz="2400" b="0" dirty="0">
                          <a:latin typeface="Open Sans" panose="020B0606030504020204"/>
                        </a:rPr>
                        <a:t>Quarterly Financial Performance</a:t>
                      </a:r>
                    </a:p>
                  </a:txBody>
                  <a:tcPr anchor="ctr">
                    <a:lnL w="12700" cap="flat" cmpd="sng" algn="ctr">
                      <a:solidFill>
                        <a:srgbClr val="00A2D2"/>
                      </a:solidFill>
                      <a:prstDash val="sysDash"/>
                      <a:round/>
                      <a:headEnd type="none" w="med" len="med"/>
                      <a:tailEnd type="none" w="med" len="med"/>
                    </a:lnL>
                    <a:lnR w="12700" cap="flat" cmpd="sng" algn="ctr">
                      <a:solidFill>
                        <a:srgbClr val="00A2D2"/>
                      </a:solidFill>
                      <a:prstDash val="sysDash"/>
                      <a:round/>
                      <a:headEnd type="none" w="med" len="med"/>
                      <a:tailEnd type="none" w="med" len="med"/>
                    </a:lnR>
                    <a:lnT w="12700" cap="flat" cmpd="sng" algn="ctr">
                      <a:solidFill>
                        <a:srgbClr val="00A2D2"/>
                      </a:solidFill>
                      <a:prstDash val="sysDash"/>
                      <a:round/>
                      <a:headEnd type="none" w="med" len="med"/>
                      <a:tailEnd type="none" w="med" len="med"/>
                    </a:lnT>
                    <a:lnB w="12700" cap="flat" cmpd="sng" algn="ctr">
                      <a:solidFill>
                        <a:srgbClr val="00A2D2"/>
                      </a:solidFill>
                      <a:prstDash val="sysDash"/>
                      <a:round/>
                      <a:headEnd type="none" w="med" len="med"/>
                      <a:tailEnd type="none" w="med" len="med"/>
                    </a:lnB>
                    <a:solidFill>
                      <a:schemeClr val="bg1"/>
                    </a:solidFill>
                  </a:tcPr>
                </a:tc>
                <a:extLst>
                  <a:ext uri="{0D108BD9-81ED-4DB2-BD59-A6C34878D82A}">
                    <a16:rowId xmlns:a16="http://schemas.microsoft.com/office/drawing/2014/main" val="266843963"/>
                  </a:ext>
                </a:extLst>
              </a:tr>
              <a:tr h="720174">
                <a:tc>
                  <a:txBody>
                    <a:bodyPr/>
                    <a:lstStyle/>
                    <a:p>
                      <a:pPr algn="l"/>
                      <a:r>
                        <a:rPr lang="en-IN" sz="2400" b="0" dirty="0">
                          <a:latin typeface="Open Sans" panose="020B0606030504020204"/>
                        </a:rPr>
                        <a:t>Awards &amp; Recognitions </a:t>
                      </a:r>
                    </a:p>
                  </a:txBody>
                  <a:tcPr anchor="ctr">
                    <a:lnL w="12700" cap="flat" cmpd="sng" algn="ctr">
                      <a:solidFill>
                        <a:srgbClr val="00A2D2"/>
                      </a:solidFill>
                      <a:prstDash val="sysDash"/>
                      <a:round/>
                      <a:headEnd type="none" w="med" len="med"/>
                      <a:tailEnd type="none" w="med" len="med"/>
                    </a:lnL>
                    <a:lnR w="12700" cap="flat" cmpd="sng" algn="ctr">
                      <a:solidFill>
                        <a:srgbClr val="00A2D2"/>
                      </a:solidFill>
                      <a:prstDash val="sysDash"/>
                      <a:round/>
                      <a:headEnd type="none" w="med" len="med"/>
                      <a:tailEnd type="none" w="med" len="med"/>
                    </a:lnR>
                    <a:lnT w="12700" cap="flat" cmpd="sng" algn="ctr">
                      <a:solidFill>
                        <a:srgbClr val="00A2D2"/>
                      </a:solidFill>
                      <a:prstDash val="sysDash"/>
                      <a:round/>
                      <a:headEnd type="none" w="med" len="med"/>
                      <a:tailEnd type="none" w="med" len="med"/>
                    </a:lnT>
                    <a:lnB w="12700" cap="flat" cmpd="sng" algn="ctr">
                      <a:solidFill>
                        <a:srgbClr val="00A2D2"/>
                      </a:solidFill>
                      <a:prstDash val="sysDash"/>
                      <a:round/>
                      <a:headEnd type="none" w="med" len="med"/>
                      <a:tailEnd type="none" w="med" len="med"/>
                    </a:lnB>
                    <a:solidFill>
                      <a:schemeClr val="bg1"/>
                    </a:solidFill>
                  </a:tcPr>
                </a:tc>
                <a:extLst>
                  <a:ext uri="{0D108BD9-81ED-4DB2-BD59-A6C34878D82A}">
                    <a16:rowId xmlns:a16="http://schemas.microsoft.com/office/drawing/2014/main" val="2727651416"/>
                  </a:ext>
                </a:extLst>
              </a:tr>
            </a:tbl>
          </a:graphicData>
        </a:graphic>
      </p:graphicFrame>
      <p:sp>
        <p:nvSpPr>
          <p:cNvPr id="10" name="Half Frame 9">
            <a:extLst>
              <a:ext uri="{FF2B5EF4-FFF2-40B4-BE49-F238E27FC236}">
                <a16:creationId xmlns:a16="http://schemas.microsoft.com/office/drawing/2014/main" id="{D5F87215-0EC0-4DDD-B075-EA88C920A554}"/>
              </a:ext>
            </a:extLst>
          </p:cNvPr>
          <p:cNvSpPr/>
          <p:nvPr/>
        </p:nvSpPr>
        <p:spPr>
          <a:xfrm rot="8424236">
            <a:off x="722351" y="2986523"/>
            <a:ext cx="338998" cy="35744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Half Frame 11">
            <a:extLst>
              <a:ext uri="{FF2B5EF4-FFF2-40B4-BE49-F238E27FC236}">
                <a16:creationId xmlns:a16="http://schemas.microsoft.com/office/drawing/2014/main" id="{BBDCD94F-FC6D-4AAB-B978-5F0C2FE1B798}"/>
              </a:ext>
            </a:extLst>
          </p:cNvPr>
          <p:cNvSpPr/>
          <p:nvPr/>
        </p:nvSpPr>
        <p:spPr>
          <a:xfrm rot="8424236">
            <a:off x="722352" y="3657452"/>
            <a:ext cx="338998" cy="35744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Half Frame 12">
            <a:extLst>
              <a:ext uri="{FF2B5EF4-FFF2-40B4-BE49-F238E27FC236}">
                <a16:creationId xmlns:a16="http://schemas.microsoft.com/office/drawing/2014/main" id="{4514789D-1295-481C-B1CA-70ED1175974F}"/>
              </a:ext>
            </a:extLst>
          </p:cNvPr>
          <p:cNvSpPr/>
          <p:nvPr/>
        </p:nvSpPr>
        <p:spPr>
          <a:xfrm rot="8424236">
            <a:off x="722351" y="4467211"/>
            <a:ext cx="338998" cy="35744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Slide Number Placeholder 26">
            <a:extLst>
              <a:ext uri="{FF2B5EF4-FFF2-40B4-BE49-F238E27FC236}">
                <a16:creationId xmlns:a16="http://schemas.microsoft.com/office/drawing/2014/main" id="{8F916C5F-4AA1-4061-AF71-528507A32F82}"/>
              </a:ext>
            </a:extLst>
          </p:cNvPr>
          <p:cNvSpPr>
            <a:spLocks noGrp="1"/>
          </p:cNvSpPr>
          <p:nvPr>
            <p:ph type="sldNum" sz="quarter" idx="12"/>
          </p:nvPr>
        </p:nvSpPr>
        <p:spPr/>
        <p:txBody>
          <a:bodyPr/>
          <a:lstStyle/>
          <a:p>
            <a:fld id="{1FE84135-0167-4CE1-BB4F-A8A556ED47B4}" type="slidenum">
              <a:rPr lang="en-US" smtClean="0"/>
              <a:pPr/>
              <a:t>3</a:t>
            </a:fld>
            <a:endParaRPr lang="en-US"/>
          </a:p>
        </p:txBody>
      </p:sp>
      <p:pic>
        <p:nvPicPr>
          <p:cNvPr id="16" name="Picture 4" descr="header-logo">
            <a:extLst>
              <a:ext uri="{FF2B5EF4-FFF2-40B4-BE49-F238E27FC236}">
                <a16:creationId xmlns:a16="http://schemas.microsoft.com/office/drawing/2014/main" id="{FE376940-BDB7-438E-B4CC-1B7EDD65D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2123" y="118357"/>
            <a:ext cx="1019175" cy="314325"/>
          </a:xfrm>
          <a:prstGeom prst="rect">
            <a:avLst/>
          </a:prstGeom>
          <a:noFill/>
          <a:extLst>
            <a:ext uri="{909E8E84-426E-40DD-AFC4-6F175D3DCCD1}">
              <a14:hiddenFill xmlns:a14="http://schemas.microsoft.com/office/drawing/2010/main">
                <a:solidFill>
                  <a:srgbClr val="FFFFFF"/>
                </a:solidFill>
              </a14:hiddenFill>
            </a:ext>
          </a:extLst>
        </p:spPr>
      </p:pic>
      <p:sp>
        <p:nvSpPr>
          <p:cNvPr id="17" name="Half Frame 16">
            <a:extLst>
              <a:ext uri="{FF2B5EF4-FFF2-40B4-BE49-F238E27FC236}">
                <a16:creationId xmlns:a16="http://schemas.microsoft.com/office/drawing/2014/main" id="{91A8D3A0-E479-4F94-A993-2E2A5F3F2DFA}"/>
              </a:ext>
            </a:extLst>
          </p:cNvPr>
          <p:cNvSpPr/>
          <p:nvPr/>
        </p:nvSpPr>
        <p:spPr>
          <a:xfrm rot="8424236">
            <a:off x="732511" y="2163563"/>
            <a:ext cx="338998" cy="35744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8945998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6453C7-D5C1-443F-8D09-212A66F0E970}"/>
              </a:ext>
            </a:extLst>
          </p:cNvPr>
          <p:cNvSpPr>
            <a:spLocks noGrp="1"/>
          </p:cNvSpPr>
          <p:nvPr>
            <p:ph type="title"/>
          </p:nvPr>
        </p:nvSpPr>
        <p:spPr/>
        <p:txBody>
          <a:bodyPr/>
          <a:lstStyle/>
          <a:p>
            <a:r>
              <a:rPr lang="en-IN" dirty="0">
                <a:latin typeface="Open Sans" panose="020B0606030504020204"/>
              </a:rPr>
              <a:t>Company Overview </a:t>
            </a:r>
          </a:p>
        </p:txBody>
      </p:sp>
      <p:sp>
        <p:nvSpPr>
          <p:cNvPr id="10" name="Slide Number Placeholder 9">
            <a:extLst>
              <a:ext uri="{FF2B5EF4-FFF2-40B4-BE49-F238E27FC236}">
                <a16:creationId xmlns:a16="http://schemas.microsoft.com/office/drawing/2014/main" id="{4539F5A3-414F-4A69-81F7-A585574A1BB9}"/>
              </a:ext>
            </a:extLst>
          </p:cNvPr>
          <p:cNvSpPr>
            <a:spLocks noGrp="1"/>
          </p:cNvSpPr>
          <p:nvPr>
            <p:ph type="sldNum" sz="quarter" idx="12"/>
          </p:nvPr>
        </p:nvSpPr>
        <p:spPr/>
        <p:txBody>
          <a:bodyPr/>
          <a:lstStyle/>
          <a:p>
            <a:fld id="{1FE84135-0167-4CE1-BB4F-A8A556ED47B4}" type="slidenum">
              <a:rPr lang="en-US" smtClean="0"/>
              <a:pPr/>
              <a:t>4</a:t>
            </a:fld>
            <a:endParaRPr lang="en-US"/>
          </a:p>
        </p:txBody>
      </p:sp>
    </p:spTree>
    <p:extLst>
      <p:ext uri="{BB962C8B-B14F-4D97-AF65-F5344CB8AC3E}">
        <p14:creationId xmlns:p14="http://schemas.microsoft.com/office/powerpoint/2010/main" val="37005938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E0E4E17-5F9F-4AD9-A441-B71DFA7122CF}"/>
              </a:ext>
            </a:extLst>
          </p:cNvPr>
          <p:cNvCxnSpPr/>
          <p:nvPr/>
        </p:nvCxnSpPr>
        <p:spPr>
          <a:xfrm>
            <a:off x="7130707" y="1072937"/>
            <a:ext cx="0" cy="5472000"/>
          </a:xfrm>
          <a:prstGeom prst="line">
            <a:avLst/>
          </a:prstGeom>
          <a:ln w="28575">
            <a:solidFill>
              <a:srgbClr val="00A2D2"/>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6A8557B-F426-4F68-8EC5-7DAE4335AFD7}"/>
              </a:ext>
            </a:extLst>
          </p:cNvPr>
          <p:cNvSpPr/>
          <p:nvPr/>
        </p:nvSpPr>
        <p:spPr>
          <a:xfrm>
            <a:off x="0" y="1074566"/>
            <a:ext cx="7116419" cy="5492998"/>
          </a:xfrm>
          <a:prstGeom prst="rect">
            <a:avLst/>
          </a:prstGeom>
          <a:gradFill flip="none" rotWithShape="1">
            <a:gsLst>
              <a:gs pos="21000">
                <a:schemeClr val="accent1">
                  <a:lumMod val="5000"/>
                  <a:lumOff val="95000"/>
                </a:schemeClr>
              </a:gs>
              <a:gs pos="100000">
                <a:srgbClr val="D1F4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Title 40">
            <a:extLst>
              <a:ext uri="{FF2B5EF4-FFF2-40B4-BE49-F238E27FC236}">
                <a16:creationId xmlns:a16="http://schemas.microsoft.com/office/drawing/2014/main" id="{BCBB2412-F229-45A0-8FB7-D0C2BF182BC8}"/>
              </a:ext>
            </a:extLst>
          </p:cNvPr>
          <p:cNvSpPr>
            <a:spLocks noGrp="1"/>
          </p:cNvSpPr>
          <p:nvPr>
            <p:ph type="title"/>
          </p:nvPr>
        </p:nvSpPr>
        <p:spPr>
          <a:xfrm>
            <a:off x="838200" y="1"/>
            <a:ext cx="10515600" cy="1159402"/>
          </a:xfrm>
        </p:spPr>
        <p:txBody>
          <a:bodyPr/>
          <a:lstStyle/>
          <a:p>
            <a:r>
              <a:rPr lang="en-IN" dirty="0"/>
              <a:t>Snapshot</a:t>
            </a:r>
          </a:p>
        </p:txBody>
      </p:sp>
      <p:sp>
        <p:nvSpPr>
          <p:cNvPr id="44" name="Slide Number Placeholder 43">
            <a:extLst>
              <a:ext uri="{FF2B5EF4-FFF2-40B4-BE49-F238E27FC236}">
                <a16:creationId xmlns:a16="http://schemas.microsoft.com/office/drawing/2014/main" id="{CECFB322-4E46-4842-B5CD-6620C26C018F}"/>
              </a:ext>
            </a:extLst>
          </p:cNvPr>
          <p:cNvSpPr>
            <a:spLocks noGrp="1"/>
          </p:cNvSpPr>
          <p:nvPr>
            <p:ph type="sldNum" sz="quarter" idx="12"/>
          </p:nvPr>
        </p:nvSpPr>
        <p:spPr/>
        <p:txBody>
          <a:bodyPr/>
          <a:lstStyle/>
          <a:p>
            <a:fld id="{1FE84135-0167-4CE1-BB4F-A8A556ED47B4}" type="slidenum">
              <a:rPr lang="en-US" smtClean="0"/>
              <a:pPr/>
              <a:t>5</a:t>
            </a:fld>
            <a:endParaRPr lang="en-US"/>
          </a:p>
        </p:txBody>
      </p:sp>
      <p:pic>
        <p:nvPicPr>
          <p:cNvPr id="25" name="Picture 4" descr="header-logo">
            <a:extLst>
              <a:ext uri="{FF2B5EF4-FFF2-40B4-BE49-F238E27FC236}">
                <a16:creationId xmlns:a16="http://schemas.microsoft.com/office/drawing/2014/main" id="{93973E98-477F-406C-9B7C-AC690C4C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2123" y="118357"/>
            <a:ext cx="1019175" cy="314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9B921E2F-145F-4156-BBA7-70F77D77D403}"/>
              </a:ext>
            </a:extLst>
          </p:cNvPr>
          <p:cNvSpPr/>
          <p:nvPr/>
        </p:nvSpPr>
        <p:spPr>
          <a:xfrm>
            <a:off x="185532" y="1527092"/>
            <a:ext cx="1873964" cy="1649549"/>
          </a:xfrm>
          <a:prstGeom prst="round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Rounded Corners 32">
            <a:extLst>
              <a:ext uri="{FF2B5EF4-FFF2-40B4-BE49-F238E27FC236}">
                <a16:creationId xmlns:a16="http://schemas.microsoft.com/office/drawing/2014/main" id="{07F52D83-05FA-4EB5-8B1C-752BC2E85FEF}"/>
              </a:ext>
            </a:extLst>
          </p:cNvPr>
          <p:cNvSpPr/>
          <p:nvPr/>
        </p:nvSpPr>
        <p:spPr>
          <a:xfrm>
            <a:off x="185531" y="3501298"/>
            <a:ext cx="1873964" cy="1351587"/>
          </a:xfrm>
          <a:prstGeom prst="round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33">
            <a:extLst>
              <a:ext uri="{FF2B5EF4-FFF2-40B4-BE49-F238E27FC236}">
                <a16:creationId xmlns:a16="http://schemas.microsoft.com/office/drawing/2014/main" id="{BAACEF86-CB9A-4997-821C-89ED91E0F8BE}"/>
              </a:ext>
            </a:extLst>
          </p:cNvPr>
          <p:cNvSpPr/>
          <p:nvPr/>
        </p:nvSpPr>
        <p:spPr>
          <a:xfrm>
            <a:off x="185530" y="5065866"/>
            <a:ext cx="1873965" cy="1314616"/>
          </a:xfrm>
          <a:prstGeom prst="round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CCE4487F-C0CF-4F93-8838-F24C5F0EBB88}"/>
              </a:ext>
            </a:extLst>
          </p:cNvPr>
          <p:cNvSpPr txBox="1"/>
          <p:nvPr/>
        </p:nvSpPr>
        <p:spPr>
          <a:xfrm>
            <a:off x="185531" y="2174895"/>
            <a:ext cx="1873964" cy="615553"/>
          </a:xfrm>
          <a:prstGeom prst="rect">
            <a:avLst/>
          </a:prstGeom>
          <a:noFill/>
        </p:spPr>
        <p:txBody>
          <a:bodyPr wrap="square" rtlCol="0">
            <a:spAutoFit/>
          </a:bodyPr>
          <a:lstStyle/>
          <a:p>
            <a:pPr algn="ctr"/>
            <a:r>
              <a:rPr lang="en-US" sz="1700" b="1" dirty="0">
                <a:solidFill>
                  <a:schemeClr val="bg1"/>
                </a:solidFill>
                <a:latin typeface="Open Sans" panose="020B0606030504020204"/>
              </a:rPr>
              <a:t>Nature of Business</a:t>
            </a:r>
          </a:p>
        </p:txBody>
      </p:sp>
      <p:sp>
        <p:nvSpPr>
          <p:cNvPr id="37" name="TextBox 36">
            <a:extLst>
              <a:ext uri="{FF2B5EF4-FFF2-40B4-BE49-F238E27FC236}">
                <a16:creationId xmlns:a16="http://schemas.microsoft.com/office/drawing/2014/main" id="{38F9B7BD-C9DD-463C-9268-6F9E9FC29AA3}"/>
              </a:ext>
            </a:extLst>
          </p:cNvPr>
          <p:cNvSpPr txBox="1"/>
          <p:nvPr/>
        </p:nvSpPr>
        <p:spPr>
          <a:xfrm>
            <a:off x="185530" y="4026116"/>
            <a:ext cx="1843009" cy="353943"/>
          </a:xfrm>
          <a:prstGeom prst="rect">
            <a:avLst/>
          </a:prstGeom>
          <a:noFill/>
        </p:spPr>
        <p:txBody>
          <a:bodyPr wrap="square" rtlCol="0">
            <a:spAutoFit/>
          </a:bodyPr>
          <a:lstStyle/>
          <a:p>
            <a:pPr algn="ctr"/>
            <a:r>
              <a:rPr lang="en-US" sz="1700" b="1" dirty="0">
                <a:solidFill>
                  <a:schemeClr val="bg1"/>
                </a:solidFill>
                <a:latin typeface="Open Sans" panose="020B0606030504020204"/>
              </a:rPr>
              <a:t>Management</a:t>
            </a:r>
          </a:p>
        </p:txBody>
      </p:sp>
      <p:sp>
        <p:nvSpPr>
          <p:cNvPr id="38" name="TextBox 37">
            <a:extLst>
              <a:ext uri="{FF2B5EF4-FFF2-40B4-BE49-F238E27FC236}">
                <a16:creationId xmlns:a16="http://schemas.microsoft.com/office/drawing/2014/main" id="{1BCFAB7F-FEA9-4143-930D-6503B57BC790}"/>
              </a:ext>
            </a:extLst>
          </p:cNvPr>
          <p:cNvSpPr txBox="1"/>
          <p:nvPr/>
        </p:nvSpPr>
        <p:spPr>
          <a:xfrm>
            <a:off x="185530" y="5551501"/>
            <a:ext cx="1843009" cy="353943"/>
          </a:xfrm>
          <a:prstGeom prst="rect">
            <a:avLst/>
          </a:prstGeom>
          <a:noFill/>
        </p:spPr>
        <p:txBody>
          <a:bodyPr wrap="square" rtlCol="0">
            <a:spAutoFit/>
          </a:bodyPr>
          <a:lstStyle/>
          <a:p>
            <a:pPr algn="ctr"/>
            <a:r>
              <a:rPr lang="en-US" sz="1700" b="1" dirty="0">
                <a:solidFill>
                  <a:schemeClr val="bg1"/>
                </a:solidFill>
                <a:latin typeface="Open Sans" panose="020B0606030504020204"/>
              </a:rPr>
              <a:t>Products</a:t>
            </a:r>
          </a:p>
        </p:txBody>
      </p:sp>
      <p:sp>
        <p:nvSpPr>
          <p:cNvPr id="40" name="TextBox 39">
            <a:extLst>
              <a:ext uri="{FF2B5EF4-FFF2-40B4-BE49-F238E27FC236}">
                <a16:creationId xmlns:a16="http://schemas.microsoft.com/office/drawing/2014/main" id="{C9225580-9051-431F-B6DC-37151D6327BC}"/>
              </a:ext>
            </a:extLst>
          </p:cNvPr>
          <p:cNvSpPr txBox="1"/>
          <p:nvPr/>
        </p:nvSpPr>
        <p:spPr>
          <a:xfrm>
            <a:off x="2073783" y="1646733"/>
            <a:ext cx="4739783" cy="1344855"/>
          </a:xfrm>
          <a:prstGeom prst="rect">
            <a:avLst/>
          </a:prstGeom>
          <a:noFill/>
        </p:spPr>
        <p:txBody>
          <a:bodyPr wrap="square" rtlCol="0">
            <a:spAutoFit/>
          </a:bodyPr>
          <a:lstStyle/>
          <a:p>
            <a:pPr marL="171450" indent="-171450" algn="just">
              <a:lnSpc>
                <a:spcPct val="150000"/>
              </a:lnSpc>
              <a:buClr>
                <a:srgbClr val="00A2D2"/>
              </a:buClr>
              <a:buFont typeface="Calibri" panose="020F0502020204030204" pitchFamily="34" charset="0"/>
              <a:buChar char="□"/>
            </a:pPr>
            <a:r>
              <a:rPr lang="en-US" sz="1400" dirty="0">
                <a:solidFill>
                  <a:schemeClr val="tx1">
                    <a:lumMod val="50000"/>
                  </a:schemeClr>
                </a:solidFill>
                <a:latin typeface="Open Sans" panose="020B0606030504020204"/>
              </a:rPr>
              <a:t>Leading telecom analytics solution provider </a:t>
            </a:r>
          </a:p>
          <a:p>
            <a:pPr marL="171450" indent="-171450" algn="just">
              <a:lnSpc>
                <a:spcPct val="150000"/>
              </a:lnSpc>
              <a:buClr>
                <a:srgbClr val="00A2D2"/>
              </a:buClr>
              <a:buFont typeface="Calibri" panose="020F0502020204030204" pitchFamily="34" charset="0"/>
              <a:buChar char="□"/>
            </a:pPr>
            <a:r>
              <a:rPr lang="en-US" sz="1400" dirty="0">
                <a:solidFill>
                  <a:schemeClr val="tx1">
                    <a:lumMod val="50000"/>
                  </a:schemeClr>
                </a:solidFill>
                <a:latin typeface="Open Sans" panose="020B0606030504020204"/>
              </a:rPr>
              <a:t>Pioneer in enabling Digital Trust for businesses globally</a:t>
            </a:r>
          </a:p>
          <a:p>
            <a:pPr marL="171450" indent="-171450" algn="just">
              <a:lnSpc>
                <a:spcPct val="150000"/>
              </a:lnSpc>
              <a:buClr>
                <a:srgbClr val="00A2D2"/>
              </a:buClr>
              <a:buFont typeface="Calibri" panose="020F0502020204030204" pitchFamily="34" charset="0"/>
              <a:buChar char="□"/>
            </a:pPr>
            <a:r>
              <a:rPr lang="en-US" sz="1400" dirty="0">
                <a:solidFill>
                  <a:schemeClr val="tx1">
                    <a:lumMod val="50000"/>
                  </a:schemeClr>
                </a:solidFill>
                <a:latin typeface="Open Sans" panose="020B0606030504020204"/>
              </a:rPr>
              <a:t>Focus on privacy, security, risk mitigation, predictability and confidence in data</a:t>
            </a:r>
          </a:p>
        </p:txBody>
      </p:sp>
      <p:sp>
        <p:nvSpPr>
          <p:cNvPr id="42" name="TextBox 41">
            <a:extLst>
              <a:ext uri="{FF2B5EF4-FFF2-40B4-BE49-F238E27FC236}">
                <a16:creationId xmlns:a16="http://schemas.microsoft.com/office/drawing/2014/main" id="{93EF57E2-A9FA-4AE3-92F7-1B6983E9BB01}"/>
              </a:ext>
            </a:extLst>
          </p:cNvPr>
          <p:cNvSpPr txBox="1"/>
          <p:nvPr/>
        </p:nvSpPr>
        <p:spPr>
          <a:xfrm>
            <a:off x="2081791" y="3501299"/>
            <a:ext cx="4731775" cy="1351588"/>
          </a:xfrm>
          <a:prstGeom prst="rect">
            <a:avLst/>
          </a:prstGeom>
          <a:noFill/>
        </p:spPr>
        <p:txBody>
          <a:bodyPr wrap="square" rtlCol="0">
            <a:spAutoFit/>
          </a:bodyPr>
          <a:lstStyle/>
          <a:p>
            <a:pPr marL="171450" indent="-171450" algn="just">
              <a:lnSpc>
                <a:spcPct val="150000"/>
              </a:lnSpc>
              <a:buClr>
                <a:srgbClr val="00A2D2"/>
              </a:buClr>
              <a:buFont typeface="Calibri" panose="020F0502020204030204" pitchFamily="34" charset="0"/>
              <a:buChar char="□"/>
            </a:pPr>
            <a:r>
              <a:rPr lang="en-US" sz="1400" dirty="0">
                <a:solidFill>
                  <a:schemeClr val="tx1">
                    <a:lumMod val="50000"/>
                  </a:schemeClr>
                </a:solidFill>
                <a:latin typeface="Open Sans" panose="020B0606030504020204"/>
              </a:rPr>
              <a:t>Managed by handpicked professionals from a              cross-section of the industry</a:t>
            </a:r>
          </a:p>
          <a:p>
            <a:pPr marL="171450" indent="-171450" algn="just">
              <a:lnSpc>
                <a:spcPct val="150000"/>
              </a:lnSpc>
              <a:buClr>
                <a:srgbClr val="00A2D2"/>
              </a:buClr>
              <a:buFont typeface="Calibri" panose="020F0502020204030204" pitchFamily="34" charset="0"/>
              <a:buChar char="□"/>
            </a:pPr>
            <a:r>
              <a:rPr lang="en-US" sz="1400" dirty="0">
                <a:solidFill>
                  <a:schemeClr val="tx1">
                    <a:lumMod val="50000"/>
                  </a:schemeClr>
                </a:solidFill>
                <a:latin typeface="Open Sans" panose="020B0606030504020204"/>
              </a:rPr>
              <a:t>Supported by an experienced second in line management team </a:t>
            </a:r>
          </a:p>
        </p:txBody>
      </p:sp>
      <p:sp>
        <p:nvSpPr>
          <p:cNvPr id="43" name="TextBox 42">
            <a:extLst>
              <a:ext uri="{FF2B5EF4-FFF2-40B4-BE49-F238E27FC236}">
                <a16:creationId xmlns:a16="http://schemas.microsoft.com/office/drawing/2014/main" id="{7A054CB0-A9B9-405D-BD94-DE024CB0C8E0}"/>
              </a:ext>
            </a:extLst>
          </p:cNvPr>
          <p:cNvSpPr txBox="1"/>
          <p:nvPr/>
        </p:nvSpPr>
        <p:spPr>
          <a:xfrm>
            <a:off x="2153401" y="5349753"/>
            <a:ext cx="2228501" cy="698525"/>
          </a:xfrm>
          <a:prstGeom prst="rect">
            <a:avLst/>
          </a:prstGeom>
          <a:noFill/>
        </p:spPr>
        <p:txBody>
          <a:bodyPr wrap="square" rtlCol="0">
            <a:spAutoFit/>
          </a:bodyPr>
          <a:lstStyle/>
          <a:p>
            <a:pPr marL="171450" lvl="0" indent="-171450" algn="just">
              <a:lnSpc>
                <a:spcPct val="150000"/>
              </a:lnSpc>
              <a:buClr>
                <a:srgbClr val="00A2D2"/>
              </a:buClr>
              <a:buFont typeface="Calibri" panose="020F0502020204030204" pitchFamily="34" charset="0"/>
              <a:buChar char="□"/>
            </a:pPr>
            <a:r>
              <a:rPr lang="en-IN" sz="1400" dirty="0">
                <a:solidFill>
                  <a:schemeClr val="tx1">
                    <a:lumMod val="50000"/>
                  </a:schemeClr>
                </a:solidFill>
                <a:latin typeface="Open Sans" panose="020B0606030504020204"/>
              </a:rPr>
              <a:t>Revenue Management</a:t>
            </a:r>
          </a:p>
          <a:p>
            <a:pPr marL="171450" lvl="0" indent="-171450" algn="just">
              <a:lnSpc>
                <a:spcPct val="150000"/>
              </a:lnSpc>
              <a:buClr>
                <a:srgbClr val="00A2D2"/>
              </a:buClr>
              <a:buFont typeface="Calibri" panose="020F0502020204030204" pitchFamily="34" charset="0"/>
              <a:buChar char="□"/>
            </a:pPr>
            <a:r>
              <a:rPr lang="en-IN" sz="1400" dirty="0">
                <a:solidFill>
                  <a:schemeClr val="tx1">
                    <a:lumMod val="50000"/>
                  </a:schemeClr>
                </a:solidFill>
                <a:latin typeface="Open Sans" panose="020B0606030504020204"/>
              </a:rPr>
              <a:t>Network Management</a:t>
            </a:r>
          </a:p>
        </p:txBody>
      </p:sp>
      <p:sp>
        <p:nvSpPr>
          <p:cNvPr id="46" name="TextBox 45">
            <a:extLst>
              <a:ext uri="{FF2B5EF4-FFF2-40B4-BE49-F238E27FC236}">
                <a16:creationId xmlns:a16="http://schemas.microsoft.com/office/drawing/2014/main" id="{46C96E5F-90F3-4FC1-887F-AB572E32D5DE}"/>
              </a:ext>
            </a:extLst>
          </p:cNvPr>
          <p:cNvSpPr txBox="1"/>
          <p:nvPr/>
        </p:nvSpPr>
        <p:spPr>
          <a:xfrm>
            <a:off x="4670547" y="5381092"/>
            <a:ext cx="2040836" cy="705258"/>
          </a:xfrm>
          <a:prstGeom prst="rect">
            <a:avLst/>
          </a:prstGeom>
          <a:noFill/>
        </p:spPr>
        <p:txBody>
          <a:bodyPr wrap="square" rtlCol="0">
            <a:spAutoFit/>
          </a:bodyPr>
          <a:lstStyle/>
          <a:p>
            <a:pPr marL="171450" lvl="0" indent="-171450" algn="just">
              <a:lnSpc>
                <a:spcPct val="150000"/>
              </a:lnSpc>
              <a:buClr>
                <a:srgbClr val="00A2D2"/>
              </a:buClr>
              <a:buFont typeface="Calibri" panose="020F0502020204030204" pitchFamily="34" charset="0"/>
              <a:buChar char="□"/>
            </a:pPr>
            <a:r>
              <a:rPr lang="en-IN" sz="1400" dirty="0">
                <a:solidFill>
                  <a:schemeClr val="tx1">
                    <a:lumMod val="50000"/>
                  </a:schemeClr>
                </a:solidFill>
                <a:latin typeface="Open Sans" panose="020B0606030504020204"/>
              </a:rPr>
              <a:t>Partner Management</a:t>
            </a:r>
          </a:p>
          <a:p>
            <a:pPr marL="171450" lvl="0" indent="-171450" algn="just">
              <a:lnSpc>
                <a:spcPct val="150000"/>
              </a:lnSpc>
              <a:buClr>
                <a:srgbClr val="00A2D2"/>
              </a:buClr>
              <a:buFont typeface="Calibri" panose="020F0502020204030204" pitchFamily="34" charset="0"/>
              <a:buChar char="□"/>
            </a:pPr>
            <a:r>
              <a:rPr lang="en-IN" sz="1400" dirty="0">
                <a:solidFill>
                  <a:schemeClr val="tx1">
                    <a:lumMod val="50000"/>
                  </a:schemeClr>
                </a:solidFill>
                <a:latin typeface="Open Sans" panose="020B0606030504020204"/>
              </a:rPr>
              <a:t>IOT Security</a:t>
            </a:r>
          </a:p>
        </p:txBody>
      </p:sp>
      <p:sp>
        <p:nvSpPr>
          <p:cNvPr id="6" name="Rectangle 5">
            <a:extLst>
              <a:ext uri="{FF2B5EF4-FFF2-40B4-BE49-F238E27FC236}">
                <a16:creationId xmlns:a16="http://schemas.microsoft.com/office/drawing/2014/main" id="{DC2731A0-1717-4C6A-B9AC-DD965FEC030D}"/>
              </a:ext>
            </a:extLst>
          </p:cNvPr>
          <p:cNvSpPr/>
          <p:nvPr/>
        </p:nvSpPr>
        <p:spPr>
          <a:xfrm>
            <a:off x="7321838" y="1564103"/>
            <a:ext cx="3233520" cy="1517862"/>
          </a:xfrm>
          <a:prstGeom prst="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Image result for REVENUE ICON">
            <a:extLst>
              <a:ext uri="{FF2B5EF4-FFF2-40B4-BE49-F238E27FC236}">
                <a16:creationId xmlns:a16="http://schemas.microsoft.com/office/drawing/2014/main" id="{C522BBB7-EDD1-4DC7-9391-1618FDAD44C4}"/>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055800" y="1637185"/>
            <a:ext cx="1315427" cy="131542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C4E35D15-6EEF-4645-A8C2-6350B2C4A64D}"/>
              </a:ext>
            </a:extLst>
          </p:cNvPr>
          <p:cNvSpPr txBox="1"/>
          <p:nvPr/>
        </p:nvSpPr>
        <p:spPr>
          <a:xfrm>
            <a:off x="7321837" y="1636156"/>
            <a:ext cx="1315428" cy="353943"/>
          </a:xfrm>
          <a:prstGeom prst="rect">
            <a:avLst/>
          </a:prstGeom>
          <a:noFill/>
        </p:spPr>
        <p:txBody>
          <a:bodyPr wrap="square" rtlCol="0">
            <a:spAutoFit/>
          </a:bodyPr>
          <a:lstStyle/>
          <a:p>
            <a:r>
              <a:rPr lang="en-US" sz="1700" b="1" dirty="0">
                <a:solidFill>
                  <a:schemeClr val="bg1"/>
                </a:solidFill>
                <a:latin typeface="Open Sans" panose="020B0606030504020204"/>
              </a:rPr>
              <a:t>REVENUE</a:t>
            </a:r>
          </a:p>
        </p:txBody>
      </p:sp>
      <p:sp>
        <p:nvSpPr>
          <p:cNvPr id="48" name="TextBox 47">
            <a:extLst>
              <a:ext uri="{FF2B5EF4-FFF2-40B4-BE49-F238E27FC236}">
                <a16:creationId xmlns:a16="http://schemas.microsoft.com/office/drawing/2014/main" id="{FCF82B27-639A-4479-B28C-AA1610E9E479}"/>
              </a:ext>
            </a:extLst>
          </p:cNvPr>
          <p:cNvSpPr txBox="1"/>
          <p:nvPr/>
        </p:nvSpPr>
        <p:spPr>
          <a:xfrm>
            <a:off x="8904853" y="2728022"/>
            <a:ext cx="1626248" cy="353943"/>
          </a:xfrm>
          <a:prstGeom prst="rect">
            <a:avLst/>
          </a:prstGeom>
          <a:noFill/>
        </p:spPr>
        <p:txBody>
          <a:bodyPr wrap="square" rtlCol="0">
            <a:spAutoFit/>
          </a:bodyPr>
          <a:lstStyle/>
          <a:p>
            <a:pPr algn="r"/>
            <a:r>
              <a:rPr lang="en-US" sz="1700" b="1" dirty="0">
                <a:solidFill>
                  <a:schemeClr val="bg1"/>
                </a:solidFill>
                <a:latin typeface="Open Sans" panose="020B0606030504020204"/>
              </a:rPr>
              <a:t>₹ 3,649.8 Mn</a:t>
            </a:r>
          </a:p>
        </p:txBody>
      </p:sp>
      <p:sp>
        <p:nvSpPr>
          <p:cNvPr id="7" name="Arrow: Up 6">
            <a:extLst>
              <a:ext uri="{FF2B5EF4-FFF2-40B4-BE49-F238E27FC236}">
                <a16:creationId xmlns:a16="http://schemas.microsoft.com/office/drawing/2014/main" id="{8CB96F2E-7CB0-4277-B33F-ACE0C0F92E96}"/>
              </a:ext>
            </a:extLst>
          </p:cNvPr>
          <p:cNvSpPr/>
          <p:nvPr/>
        </p:nvSpPr>
        <p:spPr>
          <a:xfrm>
            <a:off x="10571429" y="2065092"/>
            <a:ext cx="553430" cy="520198"/>
          </a:xfrm>
          <a:prstGeom prst="upArrow">
            <a:avLst/>
          </a:prstGeom>
          <a:solidFill>
            <a:srgbClr val="00A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a:extLst>
              <a:ext uri="{FF2B5EF4-FFF2-40B4-BE49-F238E27FC236}">
                <a16:creationId xmlns:a16="http://schemas.microsoft.com/office/drawing/2014/main" id="{6C2ECEDB-40D4-4B31-B899-9BD13AD04F12}"/>
              </a:ext>
            </a:extLst>
          </p:cNvPr>
          <p:cNvSpPr txBox="1"/>
          <p:nvPr/>
        </p:nvSpPr>
        <p:spPr>
          <a:xfrm>
            <a:off x="11063628" y="2082364"/>
            <a:ext cx="1013791" cy="584775"/>
          </a:xfrm>
          <a:prstGeom prst="rect">
            <a:avLst/>
          </a:prstGeom>
          <a:noFill/>
        </p:spPr>
        <p:txBody>
          <a:bodyPr wrap="square" rtlCol="0">
            <a:spAutoFit/>
          </a:bodyPr>
          <a:lstStyle/>
          <a:p>
            <a:r>
              <a:rPr lang="en-US" sz="3200" b="1" dirty="0">
                <a:solidFill>
                  <a:srgbClr val="00A2D2"/>
                </a:solidFill>
                <a:latin typeface="Open Sans" panose="020B0606030504020204"/>
              </a:rPr>
              <a:t>5%</a:t>
            </a:r>
          </a:p>
        </p:txBody>
      </p:sp>
      <p:sp>
        <p:nvSpPr>
          <p:cNvPr id="50" name="Rectangle 49">
            <a:extLst>
              <a:ext uri="{FF2B5EF4-FFF2-40B4-BE49-F238E27FC236}">
                <a16:creationId xmlns:a16="http://schemas.microsoft.com/office/drawing/2014/main" id="{2A945FBB-3304-4B60-A0D3-64493508FBE0}"/>
              </a:ext>
            </a:extLst>
          </p:cNvPr>
          <p:cNvSpPr/>
          <p:nvPr/>
        </p:nvSpPr>
        <p:spPr>
          <a:xfrm>
            <a:off x="8536662" y="3284338"/>
            <a:ext cx="3233520" cy="1517862"/>
          </a:xfrm>
          <a:prstGeom prst="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8A76D24C-6C83-4B03-B106-DAF4A9B28660}"/>
              </a:ext>
            </a:extLst>
          </p:cNvPr>
          <p:cNvSpPr txBox="1"/>
          <p:nvPr/>
        </p:nvSpPr>
        <p:spPr>
          <a:xfrm>
            <a:off x="8536661" y="3356391"/>
            <a:ext cx="1315428" cy="600164"/>
          </a:xfrm>
          <a:prstGeom prst="rect">
            <a:avLst/>
          </a:prstGeom>
          <a:noFill/>
        </p:spPr>
        <p:txBody>
          <a:bodyPr wrap="square" rtlCol="0">
            <a:spAutoFit/>
          </a:bodyPr>
          <a:lstStyle/>
          <a:p>
            <a:r>
              <a:rPr lang="en-US" sz="1700" b="1" dirty="0">
                <a:solidFill>
                  <a:schemeClr val="bg1"/>
                </a:solidFill>
                <a:latin typeface="Open Sans" panose="020B0606030504020204"/>
              </a:rPr>
              <a:t>EBITDA</a:t>
            </a:r>
          </a:p>
          <a:p>
            <a:r>
              <a:rPr lang="en-US" sz="1600" b="1" dirty="0">
                <a:solidFill>
                  <a:schemeClr val="bg1"/>
                </a:solidFill>
                <a:latin typeface="Open Sans" panose="020B0606030504020204"/>
              </a:rPr>
              <a:t>(ex-forex)</a:t>
            </a:r>
          </a:p>
        </p:txBody>
      </p:sp>
      <p:sp>
        <p:nvSpPr>
          <p:cNvPr id="52" name="TextBox 51">
            <a:extLst>
              <a:ext uri="{FF2B5EF4-FFF2-40B4-BE49-F238E27FC236}">
                <a16:creationId xmlns:a16="http://schemas.microsoft.com/office/drawing/2014/main" id="{C440A822-3A4E-4BFA-88A7-77CB4A16B2E9}"/>
              </a:ext>
            </a:extLst>
          </p:cNvPr>
          <p:cNvSpPr txBox="1"/>
          <p:nvPr/>
        </p:nvSpPr>
        <p:spPr>
          <a:xfrm>
            <a:off x="10110209" y="4448257"/>
            <a:ext cx="1635716" cy="353943"/>
          </a:xfrm>
          <a:prstGeom prst="rect">
            <a:avLst/>
          </a:prstGeom>
          <a:noFill/>
        </p:spPr>
        <p:txBody>
          <a:bodyPr wrap="square" rtlCol="0">
            <a:spAutoFit/>
          </a:bodyPr>
          <a:lstStyle/>
          <a:p>
            <a:pPr algn="r"/>
            <a:r>
              <a:rPr lang="en-US" sz="1700" b="1" dirty="0">
                <a:solidFill>
                  <a:schemeClr val="bg1"/>
                </a:solidFill>
                <a:latin typeface="Open Sans" panose="020B0606030504020204"/>
              </a:rPr>
              <a:t>₹ 861.8 Mn</a:t>
            </a:r>
          </a:p>
        </p:txBody>
      </p:sp>
      <p:sp>
        <p:nvSpPr>
          <p:cNvPr id="54" name="TextBox 53">
            <a:extLst>
              <a:ext uri="{FF2B5EF4-FFF2-40B4-BE49-F238E27FC236}">
                <a16:creationId xmlns:a16="http://schemas.microsoft.com/office/drawing/2014/main" id="{8719B7CC-65D6-455C-943F-568A39B9C019}"/>
              </a:ext>
            </a:extLst>
          </p:cNvPr>
          <p:cNvSpPr txBox="1"/>
          <p:nvPr/>
        </p:nvSpPr>
        <p:spPr>
          <a:xfrm>
            <a:off x="7245678" y="3781013"/>
            <a:ext cx="1388568" cy="584775"/>
          </a:xfrm>
          <a:prstGeom prst="rect">
            <a:avLst/>
          </a:prstGeom>
          <a:noFill/>
        </p:spPr>
        <p:txBody>
          <a:bodyPr wrap="square" rtlCol="0">
            <a:spAutoFit/>
          </a:bodyPr>
          <a:lstStyle/>
          <a:p>
            <a:r>
              <a:rPr lang="en-US" sz="3200" b="1" dirty="0">
                <a:solidFill>
                  <a:srgbClr val="00A2D2"/>
                </a:solidFill>
                <a:latin typeface="Open Sans" panose="020B0606030504020204"/>
              </a:rPr>
              <a:t>23.6%</a:t>
            </a:r>
          </a:p>
        </p:txBody>
      </p:sp>
      <p:pic>
        <p:nvPicPr>
          <p:cNvPr id="1032" name="Picture 8" descr="Image result for earning margins icon">
            <a:extLst>
              <a:ext uri="{FF2B5EF4-FFF2-40B4-BE49-F238E27FC236}">
                <a16:creationId xmlns:a16="http://schemas.microsoft.com/office/drawing/2014/main" id="{108C8B33-3D22-442F-987B-1313B7316238}"/>
              </a:ext>
            </a:extLst>
          </p:cNvPr>
          <p:cNvPicPr>
            <a:picLocks noChangeAspect="1" noChangeArrowheads="1"/>
          </p:cNvPicPr>
          <p:nvPr/>
        </p:nvPicPr>
        <p:blipFill>
          <a:blip r:embed="rId6" cstate="hqprint">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458666" y="3330829"/>
            <a:ext cx="1352794" cy="135279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83CD01B6-4A6C-418F-AF1A-E2CA19672730}"/>
              </a:ext>
            </a:extLst>
          </p:cNvPr>
          <p:cNvSpPr txBox="1"/>
          <p:nvPr/>
        </p:nvSpPr>
        <p:spPr>
          <a:xfrm>
            <a:off x="7352794" y="3572560"/>
            <a:ext cx="1315428" cy="353943"/>
          </a:xfrm>
          <a:prstGeom prst="rect">
            <a:avLst/>
          </a:prstGeom>
          <a:noFill/>
        </p:spPr>
        <p:txBody>
          <a:bodyPr wrap="square" rtlCol="0">
            <a:spAutoFit/>
          </a:bodyPr>
          <a:lstStyle/>
          <a:p>
            <a:r>
              <a:rPr lang="en-US" sz="1700" b="1" dirty="0">
                <a:solidFill>
                  <a:srgbClr val="00A2D2"/>
                </a:solidFill>
                <a:latin typeface="Open Sans" panose="020B0606030504020204"/>
              </a:rPr>
              <a:t>Margin</a:t>
            </a:r>
          </a:p>
        </p:txBody>
      </p:sp>
      <p:sp>
        <p:nvSpPr>
          <p:cNvPr id="57" name="Rectangle 56">
            <a:extLst>
              <a:ext uri="{FF2B5EF4-FFF2-40B4-BE49-F238E27FC236}">
                <a16:creationId xmlns:a16="http://schemas.microsoft.com/office/drawing/2014/main" id="{2462E871-6722-4AD8-BA42-0C37F2F54CB0}"/>
              </a:ext>
            </a:extLst>
          </p:cNvPr>
          <p:cNvSpPr/>
          <p:nvPr/>
        </p:nvSpPr>
        <p:spPr>
          <a:xfrm>
            <a:off x="7321837" y="5000485"/>
            <a:ext cx="3331652" cy="1517862"/>
          </a:xfrm>
          <a:prstGeom prst="rect">
            <a:avLst/>
          </a:prstGeom>
          <a:solidFill>
            <a:srgbClr val="00A2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TextBox 57">
            <a:extLst>
              <a:ext uri="{FF2B5EF4-FFF2-40B4-BE49-F238E27FC236}">
                <a16:creationId xmlns:a16="http://schemas.microsoft.com/office/drawing/2014/main" id="{AD2F97BE-B3D4-4D88-BBA5-49821FA3FA6E}"/>
              </a:ext>
            </a:extLst>
          </p:cNvPr>
          <p:cNvSpPr txBox="1"/>
          <p:nvPr/>
        </p:nvSpPr>
        <p:spPr>
          <a:xfrm>
            <a:off x="7237428" y="4988130"/>
            <a:ext cx="3552487" cy="600164"/>
          </a:xfrm>
          <a:prstGeom prst="rect">
            <a:avLst/>
          </a:prstGeom>
          <a:noFill/>
        </p:spPr>
        <p:txBody>
          <a:bodyPr wrap="square" rtlCol="0">
            <a:spAutoFit/>
          </a:bodyPr>
          <a:lstStyle/>
          <a:p>
            <a:r>
              <a:rPr lang="en-US" sz="1650" b="1" dirty="0">
                <a:solidFill>
                  <a:schemeClr val="bg1"/>
                </a:solidFill>
                <a:latin typeface="Open Sans" panose="020B0606030504020204"/>
              </a:rPr>
              <a:t>Profit </a:t>
            </a:r>
          </a:p>
          <a:p>
            <a:r>
              <a:rPr lang="en-US" sz="1600" b="1" dirty="0">
                <a:solidFill>
                  <a:schemeClr val="bg1"/>
                </a:solidFill>
                <a:latin typeface="Open Sans" panose="020B0606030504020204"/>
              </a:rPr>
              <a:t>(Before Tax &amp; Exceptional Item)</a:t>
            </a:r>
          </a:p>
        </p:txBody>
      </p:sp>
      <p:sp>
        <p:nvSpPr>
          <p:cNvPr id="59" name="TextBox 58">
            <a:extLst>
              <a:ext uri="{FF2B5EF4-FFF2-40B4-BE49-F238E27FC236}">
                <a16:creationId xmlns:a16="http://schemas.microsoft.com/office/drawing/2014/main" id="{91D96DBE-7097-4719-B195-BA97DFAC884B}"/>
              </a:ext>
            </a:extLst>
          </p:cNvPr>
          <p:cNvSpPr txBox="1"/>
          <p:nvPr/>
        </p:nvSpPr>
        <p:spPr>
          <a:xfrm>
            <a:off x="8637265" y="6164404"/>
            <a:ext cx="1893836" cy="353943"/>
          </a:xfrm>
          <a:prstGeom prst="rect">
            <a:avLst/>
          </a:prstGeom>
          <a:noFill/>
        </p:spPr>
        <p:txBody>
          <a:bodyPr wrap="square" rtlCol="0">
            <a:spAutoFit/>
          </a:bodyPr>
          <a:lstStyle/>
          <a:p>
            <a:pPr algn="r"/>
            <a:r>
              <a:rPr lang="en-US" sz="1700" b="1" dirty="0">
                <a:solidFill>
                  <a:schemeClr val="bg1"/>
                </a:solidFill>
                <a:latin typeface="Open Sans" panose="020B0606030504020204"/>
              </a:rPr>
              <a:t>₹ 799.6 Mn</a:t>
            </a:r>
          </a:p>
        </p:txBody>
      </p:sp>
      <p:pic>
        <p:nvPicPr>
          <p:cNvPr id="1034" name="Picture 10" descr="Image result for earnings ICON">
            <a:extLst>
              <a:ext uri="{FF2B5EF4-FFF2-40B4-BE49-F238E27FC236}">
                <a16:creationId xmlns:a16="http://schemas.microsoft.com/office/drawing/2014/main" id="{AE54FCF6-46A0-4EB2-8671-D1C2183342FE}"/>
              </a:ext>
            </a:extLst>
          </p:cNvPr>
          <p:cNvPicPr>
            <a:picLocks noChangeAspect="1" noChangeArrowheads="1"/>
          </p:cNvPicPr>
          <p:nvPr/>
        </p:nvPicPr>
        <p:blipFill>
          <a:blip r:embed="rId8" cstate="hqprint">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630624" y="5561738"/>
            <a:ext cx="911335" cy="81874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0B0FAFFD-D8DC-40D1-86ED-AF825948A660}"/>
              </a:ext>
            </a:extLst>
          </p:cNvPr>
          <p:cNvSpPr txBox="1"/>
          <p:nvPr/>
        </p:nvSpPr>
        <p:spPr>
          <a:xfrm>
            <a:off x="7116419" y="1072937"/>
            <a:ext cx="4653764" cy="353943"/>
          </a:xfrm>
          <a:prstGeom prst="rect">
            <a:avLst/>
          </a:prstGeom>
          <a:solidFill>
            <a:srgbClr val="00A2D2"/>
          </a:solidFill>
        </p:spPr>
        <p:txBody>
          <a:bodyPr wrap="square" rtlCol="0">
            <a:spAutoFit/>
          </a:bodyPr>
          <a:lstStyle/>
          <a:p>
            <a:pPr algn="ctr"/>
            <a:r>
              <a:rPr lang="en-US" sz="1700" b="1" dirty="0">
                <a:solidFill>
                  <a:schemeClr val="bg1"/>
                </a:solidFill>
                <a:latin typeface="Open Sans" panose="020B0606030504020204"/>
              </a:rPr>
              <a:t>Financial Performance FY20</a:t>
            </a:r>
          </a:p>
        </p:txBody>
      </p:sp>
      <p:sp>
        <p:nvSpPr>
          <p:cNvPr id="39" name="Arrow: Up 38">
            <a:extLst>
              <a:ext uri="{FF2B5EF4-FFF2-40B4-BE49-F238E27FC236}">
                <a16:creationId xmlns:a16="http://schemas.microsoft.com/office/drawing/2014/main" id="{0F74BD09-5E5E-47A2-800B-DFBE11F0B3FA}"/>
              </a:ext>
            </a:extLst>
          </p:cNvPr>
          <p:cNvSpPr/>
          <p:nvPr/>
        </p:nvSpPr>
        <p:spPr>
          <a:xfrm>
            <a:off x="10653489" y="5551538"/>
            <a:ext cx="553430" cy="520198"/>
          </a:xfrm>
          <a:prstGeom prst="upArrow">
            <a:avLst/>
          </a:prstGeom>
          <a:solidFill>
            <a:srgbClr val="00A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A8BAFED8-3653-48AF-A824-DE923313EFEF}"/>
              </a:ext>
            </a:extLst>
          </p:cNvPr>
          <p:cNvSpPr txBox="1"/>
          <p:nvPr/>
        </p:nvSpPr>
        <p:spPr>
          <a:xfrm>
            <a:off x="11113477" y="5613009"/>
            <a:ext cx="1017871" cy="596847"/>
          </a:xfrm>
          <a:prstGeom prst="rect">
            <a:avLst/>
          </a:prstGeom>
          <a:noFill/>
        </p:spPr>
        <p:txBody>
          <a:bodyPr wrap="square" rtlCol="0">
            <a:spAutoFit/>
          </a:bodyPr>
          <a:lstStyle/>
          <a:p>
            <a:r>
              <a:rPr lang="en-US" sz="3200" b="1" dirty="0">
                <a:solidFill>
                  <a:srgbClr val="00A2D2"/>
                </a:solidFill>
                <a:latin typeface="Open Sans" panose="020B0606030504020204"/>
              </a:rPr>
              <a:t>70%</a:t>
            </a:r>
          </a:p>
        </p:txBody>
      </p:sp>
    </p:spTree>
    <p:extLst>
      <p:ext uri="{BB962C8B-B14F-4D97-AF65-F5344CB8AC3E}">
        <p14:creationId xmlns:p14="http://schemas.microsoft.com/office/powerpoint/2010/main" val="264362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Subex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Today</a:t>
            </a:r>
            <a:r>
              <a:rPr lang="en-US"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47" name="Group 46">
            <a:extLst>
              <a:ext uri="{FF2B5EF4-FFF2-40B4-BE49-F238E27FC236}">
                <a16:creationId xmlns:a16="http://schemas.microsoft.com/office/drawing/2014/main" id="{7553A0AD-3948-4850-AC71-BE1A57E6EBC4}"/>
              </a:ext>
            </a:extLst>
          </p:cNvPr>
          <p:cNvGrpSpPr/>
          <p:nvPr/>
        </p:nvGrpSpPr>
        <p:grpSpPr>
          <a:xfrm>
            <a:off x="838200" y="1484243"/>
            <a:ext cx="9975574" cy="4678018"/>
            <a:chOff x="3116236" y="3143192"/>
            <a:chExt cx="4426355" cy="2399106"/>
          </a:xfrm>
        </p:grpSpPr>
        <p:sp>
          <p:nvSpPr>
            <p:cNvPr id="48" name="Rounded Rectangle 13">
              <a:extLst>
                <a:ext uri="{FF2B5EF4-FFF2-40B4-BE49-F238E27FC236}">
                  <a16:creationId xmlns:a16="http://schemas.microsoft.com/office/drawing/2014/main" id="{2E406351-9FD9-411E-AD29-34F2D57E4D6E}"/>
                </a:ext>
              </a:extLst>
            </p:cNvPr>
            <p:cNvSpPr/>
            <p:nvPr/>
          </p:nvSpPr>
          <p:spPr>
            <a:xfrm>
              <a:off x="3116236" y="3187052"/>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49" name="Group 48">
              <a:extLst>
                <a:ext uri="{FF2B5EF4-FFF2-40B4-BE49-F238E27FC236}">
                  <a16:creationId xmlns:a16="http://schemas.microsoft.com/office/drawing/2014/main" id="{BEA4F179-A5B5-4D90-809E-53C62DA09DD5}"/>
                </a:ext>
              </a:extLst>
            </p:cNvPr>
            <p:cNvGrpSpPr/>
            <p:nvPr/>
          </p:nvGrpSpPr>
          <p:grpSpPr>
            <a:xfrm>
              <a:off x="3152475" y="3213218"/>
              <a:ext cx="1387594" cy="611629"/>
              <a:chOff x="3171931" y="3403718"/>
              <a:chExt cx="1387594" cy="611629"/>
            </a:xfrm>
          </p:grpSpPr>
          <p:pic>
            <p:nvPicPr>
              <p:cNvPr id="84" name="Picture 2" descr="Image result for founded vector image">
                <a:extLst>
                  <a:ext uri="{FF2B5EF4-FFF2-40B4-BE49-F238E27FC236}">
                    <a16:creationId xmlns:a16="http://schemas.microsoft.com/office/drawing/2014/main" id="{D6526927-B6C5-467F-91C1-2E8D3DA518E7}"/>
                  </a:ext>
                </a:extLst>
              </p:cNvPr>
              <p:cNvPicPr>
                <a:picLocks noChangeAspect="1" noChangeArrowheads="1"/>
              </p:cNvPicPr>
              <p:nvPr/>
            </p:nvPicPr>
            <p:blipFill>
              <a:blip r:embed="rId3"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171931" y="3473697"/>
                <a:ext cx="374296" cy="54165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89DA2C0E-38CA-4FE0-BFCB-5EAD9F6065FC}"/>
                  </a:ext>
                </a:extLst>
              </p:cNvPr>
              <p:cNvSpPr txBox="1"/>
              <p:nvPr/>
            </p:nvSpPr>
            <p:spPr>
              <a:xfrm>
                <a:off x="3916799" y="3403718"/>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1994</a:t>
                </a:r>
              </a:p>
            </p:txBody>
          </p:sp>
          <p:sp>
            <p:nvSpPr>
              <p:cNvPr id="86" name="TextBox 85">
                <a:extLst>
                  <a:ext uri="{FF2B5EF4-FFF2-40B4-BE49-F238E27FC236}">
                    <a16:creationId xmlns:a16="http://schemas.microsoft.com/office/drawing/2014/main" id="{EB4AD6C6-4AEA-4149-A284-9E49B28E12E0}"/>
                  </a:ext>
                </a:extLst>
              </p:cNvPr>
              <p:cNvSpPr txBox="1"/>
              <p:nvPr/>
            </p:nvSpPr>
            <p:spPr>
              <a:xfrm>
                <a:off x="3329539" y="3614346"/>
                <a:ext cx="1221118" cy="247187"/>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Foundation of </a:t>
                </a:r>
              </a:p>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Company</a:t>
                </a:r>
              </a:p>
            </p:txBody>
          </p:sp>
        </p:grpSp>
        <p:sp>
          <p:nvSpPr>
            <p:cNvPr id="50" name="Rounded Rectangle 13">
              <a:extLst>
                <a:ext uri="{FF2B5EF4-FFF2-40B4-BE49-F238E27FC236}">
                  <a16:creationId xmlns:a16="http://schemas.microsoft.com/office/drawing/2014/main" id="{C4AAE7DB-137F-4443-868F-48C266E02B94}"/>
                </a:ext>
              </a:extLst>
            </p:cNvPr>
            <p:cNvSpPr/>
            <p:nvPr/>
          </p:nvSpPr>
          <p:spPr>
            <a:xfrm>
              <a:off x="4612444" y="3187052"/>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Rounded Rectangle 13">
              <a:extLst>
                <a:ext uri="{FF2B5EF4-FFF2-40B4-BE49-F238E27FC236}">
                  <a16:creationId xmlns:a16="http://schemas.microsoft.com/office/drawing/2014/main" id="{E65FCCEB-C8FF-45FE-941D-75A4325C71C5}"/>
                </a:ext>
              </a:extLst>
            </p:cNvPr>
            <p:cNvSpPr/>
            <p:nvPr/>
          </p:nvSpPr>
          <p:spPr>
            <a:xfrm>
              <a:off x="6108652" y="3187052"/>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52" name="Group 51">
              <a:extLst>
                <a:ext uri="{FF2B5EF4-FFF2-40B4-BE49-F238E27FC236}">
                  <a16:creationId xmlns:a16="http://schemas.microsoft.com/office/drawing/2014/main" id="{8A9E8906-D367-4677-8F7B-A3F5F2246A53}"/>
                </a:ext>
              </a:extLst>
            </p:cNvPr>
            <p:cNvGrpSpPr/>
            <p:nvPr/>
          </p:nvGrpSpPr>
          <p:grpSpPr>
            <a:xfrm>
              <a:off x="6166491" y="3253137"/>
              <a:ext cx="1376100" cy="636551"/>
              <a:chOff x="6166491" y="3443637"/>
              <a:chExt cx="1376100" cy="636551"/>
            </a:xfrm>
          </p:grpSpPr>
          <p:sp>
            <p:nvSpPr>
              <p:cNvPr id="81" name="TextBox 80">
                <a:extLst>
                  <a:ext uri="{FF2B5EF4-FFF2-40B4-BE49-F238E27FC236}">
                    <a16:creationId xmlns:a16="http://schemas.microsoft.com/office/drawing/2014/main" id="{DCC235E1-5E4B-4112-AF1C-E7E877E27D0A}"/>
                  </a:ext>
                </a:extLst>
              </p:cNvPr>
              <p:cNvSpPr txBox="1"/>
              <p:nvPr/>
            </p:nvSpPr>
            <p:spPr>
              <a:xfrm>
                <a:off x="6886974" y="3500996"/>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lang="en-US" sz="2800" b="1" kern="0" dirty="0">
                    <a:solidFill>
                      <a:srgbClr val="00A3DA"/>
                    </a:solidFill>
                    <a:latin typeface="Open Sans" panose="020B0606030504020204" pitchFamily="34" charset="0"/>
                    <a:ea typeface="Open Sans" panose="020B0606030504020204" pitchFamily="34" charset="0"/>
                    <a:cs typeface="Open Sans" panose="020B0606030504020204" pitchFamily="34" charset="0"/>
                  </a:rPr>
                  <a:t>8</a:t>
                </a: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00+</a:t>
                </a:r>
              </a:p>
            </p:txBody>
          </p:sp>
          <p:sp>
            <p:nvSpPr>
              <p:cNvPr id="82" name="TextBox 81">
                <a:extLst>
                  <a:ext uri="{FF2B5EF4-FFF2-40B4-BE49-F238E27FC236}">
                    <a16:creationId xmlns:a16="http://schemas.microsoft.com/office/drawing/2014/main" id="{B7F27DBC-1DDF-40BA-ACA6-B9491A48BFCC}"/>
                  </a:ext>
                </a:extLst>
              </p:cNvPr>
              <p:cNvSpPr txBox="1"/>
              <p:nvPr/>
            </p:nvSpPr>
            <p:spPr>
              <a:xfrm>
                <a:off x="6258322" y="3721352"/>
                <a:ext cx="1284269"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p:txBody>
          </p:sp>
          <p:pic>
            <p:nvPicPr>
              <p:cNvPr id="83" name="Picture 4" descr="Image result for employees icon">
                <a:extLst>
                  <a:ext uri="{FF2B5EF4-FFF2-40B4-BE49-F238E27FC236}">
                    <a16:creationId xmlns:a16="http://schemas.microsoft.com/office/drawing/2014/main" id="{3F7E705D-C2CF-40DB-AF7D-17421426F9BB}"/>
                  </a:ext>
                </a:extLst>
              </p:cNvPr>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66491" y="3443637"/>
                <a:ext cx="636551" cy="6365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EDF7CC5A-49F3-4AF5-A12C-004697FC3093}"/>
                </a:ext>
              </a:extLst>
            </p:cNvPr>
            <p:cNvGrpSpPr/>
            <p:nvPr/>
          </p:nvGrpSpPr>
          <p:grpSpPr>
            <a:xfrm>
              <a:off x="4608351" y="3143192"/>
              <a:ext cx="1428049" cy="719000"/>
              <a:chOff x="4725084" y="3323964"/>
              <a:chExt cx="1428049" cy="719000"/>
            </a:xfrm>
          </p:grpSpPr>
          <p:sp>
            <p:nvSpPr>
              <p:cNvPr id="78" name="TextBox 77">
                <a:extLst>
                  <a:ext uri="{FF2B5EF4-FFF2-40B4-BE49-F238E27FC236}">
                    <a16:creationId xmlns:a16="http://schemas.microsoft.com/office/drawing/2014/main" id="{8AC21F57-CEF3-4A97-BEAD-98A53E6DDC98}"/>
                  </a:ext>
                </a:extLst>
              </p:cNvPr>
              <p:cNvSpPr txBox="1"/>
              <p:nvPr/>
            </p:nvSpPr>
            <p:spPr>
              <a:xfrm>
                <a:off x="5142740" y="3497148"/>
                <a:ext cx="1010393"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Years of Experience</a:t>
                </a:r>
              </a:p>
            </p:txBody>
          </p:sp>
          <p:pic>
            <p:nvPicPr>
              <p:cNvPr id="79" name="Picture 6" descr="Image result for 25 years experience">
                <a:extLst>
                  <a:ext uri="{FF2B5EF4-FFF2-40B4-BE49-F238E27FC236}">
                    <a16:creationId xmlns:a16="http://schemas.microsoft.com/office/drawing/2014/main" id="{BB82B23A-F252-458B-96A5-6081772BF1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5084" y="3400238"/>
                <a:ext cx="642726" cy="64272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409D28AB-4C22-41DB-9BC7-5341F25D8090}"/>
                  </a:ext>
                </a:extLst>
              </p:cNvPr>
              <p:cNvSpPr txBox="1"/>
              <p:nvPr/>
            </p:nvSpPr>
            <p:spPr>
              <a:xfrm>
                <a:off x="5192710" y="3323964"/>
                <a:ext cx="185787" cy="299900"/>
              </a:xfrm>
              <a:prstGeom prst="rect">
                <a:avLst/>
              </a:prstGeom>
              <a:noFill/>
            </p:spPr>
            <p:txBody>
              <a:bodyPr wrap="none" rtlCol="0">
                <a:spAutoFit/>
              </a:bodyPr>
              <a:lstStyle/>
              <a:p>
                <a:pPr marL="0" marR="0" lvl="0" indent="0" algn="ctr" defTabSz="99550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2A0D6"/>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IN" sz="3200" b="1" i="0" u="none" strike="noStrike" kern="0" cap="none" spc="0" normalizeH="0" baseline="0" noProof="0" dirty="0">
                  <a:ln>
                    <a:noFill/>
                  </a:ln>
                  <a:solidFill>
                    <a:srgbClr val="02A0D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54" name="Rounded Rectangle 13">
              <a:extLst>
                <a:ext uri="{FF2B5EF4-FFF2-40B4-BE49-F238E27FC236}">
                  <a16:creationId xmlns:a16="http://schemas.microsoft.com/office/drawing/2014/main" id="{B548E676-6672-4BD4-B6E9-A009A259A3AC}"/>
                </a:ext>
              </a:extLst>
            </p:cNvPr>
            <p:cNvSpPr/>
            <p:nvPr/>
          </p:nvSpPr>
          <p:spPr>
            <a:xfrm>
              <a:off x="3116236" y="3999106"/>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Rounded Rectangle 13">
              <a:extLst>
                <a:ext uri="{FF2B5EF4-FFF2-40B4-BE49-F238E27FC236}">
                  <a16:creationId xmlns:a16="http://schemas.microsoft.com/office/drawing/2014/main" id="{B58D2736-304F-4F96-920A-71A9C52E1ED0}"/>
                </a:ext>
              </a:extLst>
            </p:cNvPr>
            <p:cNvSpPr/>
            <p:nvPr/>
          </p:nvSpPr>
          <p:spPr>
            <a:xfrm>
              <a:off x="4612444" y="3999106"/>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Rounded Rectangle 13">
              <a:extLst>
                <a:ext uri="{FF2B5EF4-FFF2-40B4-BE49-F238E27FC236}">
                  <a16:creationId xmlns:a16="http://schemas.microsoft.com/office/drawing/2014/main" id="{EEBF7BA1-CE31-44AB-88B6-A491A269A324}"/>
                </a:ext>
              </a:extLst>
            </p:cNvPr>
            <p:cNvSpPr/>
            <p:nvPr/>
          </p:nvSpPr>
          <p:spPr>
            <a:xfrm>
              <a:off x="6108652" y="3999106"/>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353D792-EC97-43A3-8B3C-1F7A1312C481}"/>
                </a:ext>
              </a:extLst>
            </p:cNvPr>
            <p:cNvSpPr txBox="1"/>
            <p:nvPr/>
          </p:nvSpPr>
          <p:spPr>
            <a:xfrm>
              <a:off x="3898309" y="4018724"/>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300+</a:t>
              </a:r>
            </a:p>
          </p:txBody>
        </p:sp>
        <p:sp>
          <p:nvSpPr>
            <p:cNvPr id="58" name="TextBox 57">
              <a:extLst>
                <a:ext uri="{FF2B5EF4-FFF2-40B4-BE49-F238E27FC236}">
                  <a16:creationId xmlns:a16="http://schemas.microsoft.com/office/drawing/2014/main" id="{0A735EB1-647D-4BB9-9611-6D91A994A3E1}"/>
                </a:ext>
              </a:extLst>
            </p:cNvPr>
            <p:cNvSpPr txBox="1"/>
            <p:nvPr/>
          </p:nvSpPr>
          <p:spPr>
            <a:xfrm>
              <a:off x="3537904" y="4229352"/>
              <a:ext cx="1003131"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Global Installations</a:t>
              </a:r>
            </a:p>
          </p:txBody>
        </p:sp>
        <p:pic>
          <p:nvPicPr>
            <p:cNvPr id="59" name="Picture 8" descr="Image result for installations icon">
              <a:extLst>
                <a:ext uri="{FF2B5EF4-FFF2-40B4-BE49-F238E27FC236}">
                  <a16:creationId xmlns:a16="http://schemas.microsoft.com/office/drawing/2014/main" id="{3ABB1A1A-5E46-48DD-8C2B-43753455222B}"/>
                </a:ext>
              </a:extLst>
            </p:cNvPr>
            <p:cNvPicPr>
              <a:picLocks noChangeAspect="1" noChangeArrowheads="1"/>
            </p:cNvPicPr>
            <p:nvPr/>
          </p:nvPicPr>
          <p:blipFill>
            <a:blip r:embed="rId6" cstate="print">
              <a:duotone>
                <a:prstClr val="black"/>
                <a:srgbClr val="4BACC6">
                  <a:tint val="45000"/>
                  <a:satMod val="400000"/>
                </a:srgbClr>
              </a:duotone>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18211" y="4107466"/>
              <a:ext cx="677658" cy="54164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F502626-20E6-455E-ADA2-B1628902D6D8}"/>
                </a:ext>
              </a:extLst>
            </p:cNvPr>
            <p:cNvSpPr txBox="1"/>
            <p:nvPr/>
          </p:nvSpPr>
          <p:spPr>
            <a:xfrm>
              <a:off x="5382663" y="4018404"/>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90+</a:t>
              </a:r>
            </a:p>
          </p:txBody>
        </p:sp>
        <p:sp>
          <p:nvSpPr>
            <p:cNvPr id="61" name="TextBox 60">
              <a:extLst>
                <a:ext uri="{FF2B5EF4-FFF2-40B4-BE49-F238E27FC236}">
                  <a16:creationId xmlns:a16="http://schemas.microsoft.com/office/drawing/2014/main" id="{5AD13A52-EBF9-4D7D-BED4-9E028C0BDC17}"/>
                </a:ext>
              </a:extLst>
            </p:cNvPr>
            <p:cNvSpPr txBox="1"/>
            <p:nvPr/>
          </p:nvSpPr>
          <p:spPr>
            <a:xfrm>
              <a:off x="5022259" y="4229033"/>
              <a:ext cx="1003131"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Countries</a:t>
              </a:r>
            </a:p>
          </p:txBody>
        </p:sp>
        <p:pic>
          <p:nvPicPr>
            <p:cNvPr id="62" name="Picture 10" descr="Image result for countries icon">
              <a:extLst>
                <a:ext uri="{FF2B5EF4-FFF2-40B4-BE49-F238E27FC236}">
                  <a16:creationId xmlns:a16="http://schemas.microsoft.com/office/drawing/2014/main" id="{1E3AF9FE-1E7B-4990-95A7-DF572BC1F1CE}"/>
                </a:ext>
              </a:extLst>
            </p:cNvPr>
            <p:cNvPicPr>
              <a:picLocks noChangeAspect="1" noChangeArrowheads="1"/>
            </p:cNvPicPr>
            <p:nvPr/>
          </p:nvPicPr>
          <p:blipFill>
            <a:blip r:embed="rId8"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586372" y="4050344"/>
              <a:ext cx="642726" cy="642726"/>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BE5F89FF-34AD-4EAE-B29E-5868946DFE38}"/>
                </a:ext>
              </a:extLst>
            </p:cNvPr>
            <p:cNvSpPr txBox="1"/>
            <p:nvPr/>
          </p:nvSpPr>
          <p:spPr>
            <a:xfrm>
              <a:off x="6869034" y="4030893"/>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200+</a:t>
              </a:r>
            </a:p>
          </p:txBody>
        </p:sp>
        <p:sp>
          <p:nvSpPr>
            <p:cNvPr id="64" name="TextBox 63">
              <a:extLst>
                <a:ext uri="{FF2B5EF4-FFF2-40B4-BE49-F238E27FC236}">
                  <a16:creationId xmlns:a16="http://schemas.microsoft.com/office/drawing/2014/main" id="{22E10288-D292-4F71-B0BE-3E39A050E7EF}"/>
                </a:ext>
              </a:extLst>
            </p:cNvPr>
            <p:cNvSpPr txBox="1"/>
            <p:nvPr/>
          </p:nvSpPr>
          <p:spPr>
            <a:xfrm>
              <a:off x="6508629" y="4241521"/>
              <a:ext cx="1003131" cy="247187"/>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Customers </a:t>
              </a:r>
            </a:p>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Globally</a:t>
              </a:r>
            </a:p>
          </p:txBody>
        </p:sp>
        <p:pic>
          <p:nvPicPr>
            <p:cNvPr id="65" name="Picture 18" descr="Image result for customers icon">
              <a:extLst>
                <a:ext uri="{FF2B5EF4-FFF2-40B4-BE49-F238E27FC236}">
                  <a16:creationId xmlns:a16="http://schemas.microsoft.com/office/drawing/2014/main" id="{1C53321A-28C1-4FFE-A357-7AFE0D9DCAB7}"/>
                </a:ext>
              </a:extLst>
            </p:cNvPr>
            <p:cNvPicPr>
              <a:picLocks noChangeAspect="1" noChangeArrowheads="1"/>
            </p:cNvPicPr>
            <p:nvPr/>
          </p:nvPicPr>
          <p:blipFill>
            <a:blip r:embed="rId9"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97799" y="4078758"/>
              <a:ext cx="540616" cy="540616"/>
            </a:xfrm>
            <a:prstGeom prst="rect">
              <a:avLst/>
            </a:prstGeom>
            <a:noFill/>
            <a:extLst>
              <a:ext uri="{909E8E84-426E-40DD-AFC4-6F175D3DCCD1}">
                <a14:hiddenFill xmlns:a14="http://schemas.microsoft.com/office/drawing/2010/main">
                  <a:solidFill>
                    <a:srgbClr val="FFFFFF"/>
                  </a:solidFill>
                </a14:hiddenFill>
              </a:ext>
            </a:extLst>
          </p:spPr>
        </p:pic>
        <p:sp>
          <p:nvSpPr>
            <p:cNvPr id="66" name="Rounded Rectangle 13">
              <a:extLst>
                <a:ext uri="{FF2B5EF4-FFF2-40B4-BE49-F238E27FC236}">
                  <a16:creationId xmlns:a16="http://schemas.microsoft.com/office/drawing/2014/main" id="{2EB5EBDC-4F8B-47F8-A822-3A12769766D5}"/>
                </a:ext>
              </a:extLst>
            </p:cNvPr>
            <p:cNvSpPr/>
            <p:nvPr/>
          </p:nvSpPr>
          <p:spPr>
            <a:xfrm>
              <a:off x="3116236" y="4823518"/>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7" name="Rounded Rectangle 13">
              <a:extLst>
                <a:ext uri="{FF2B5EF4-FFF2-40B4-BE49-F238E27FC236}">
                  <a16:creationId xmlns:a16="http://schemas.microsoft.com/office/drawing/2014/main" id="{04CA4C62-4BE0-4D90-8DD5-90C619630072}"/>
                </a:ext>
              </a:extLst>
            </p:cNvPr>
            <p:cNvSpPr/>
            <p:nvPr/>
          </p:nvSpPr>
          <p:spPr>
            <a:xfrm>
              <a:off x="4612444" y="4823518"/>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8" name="Rounded Rectangle 13">
              <a:extLst>
                <a:ext uri="{FF2B5EF4-FFF2-40B4-BE49-F238E27FC236}">
                  <a16:creationId xmlns:a16="http://schemas.microsoft.com/office/drawing/2014/main" id="{4518C66A-F2F2-4A36-BD68-A84CE8D3CF4D}"/>
                </a:ext>
              </a:extLst>
            </p:cNvPr>
            <p:cNvSpPr/>
            <p:nvPr/>
          </p:nvSpPr>
          <p:spPr>
            <a:xfrm>
              <a:off x="6108652" y="4823518"/>
              <a:ext cx="1404378" cy="718780"/>
            </a:xfrm>
            <a:prstGeom prst="roundRect">
              <a:avLst/>
            </a:prstGeom>
            <a:noFill/>
            <a:ln w="19050" cap="flat" cmpd="sng" algn="ctr">
              <a:solidFill>
                <a:srgbClr val="00A3DA"/>
              </a:solidFill>
              <a:prstDash val="dash"/>
            </a:ln>
            <a:effectLst/>
          </p:spPr>
          <p:txBody>
            <a:bodyPr bIns="182880" rtlCol="0" anchor="ctr"/>
            <a:lstStyle/>
            <a:p>
              <a:pPr marL="0" marR="0" lvl="0" indent="0" algn="r" defTabSz="995507" eaLnBrk="1" fontAlgn="auto" latinLnBrk="0" hangingPunct="1">
                <a:lnSpc>
                  <a:spcPts val="24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1"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95507" eaLnBrk="1" fontAlgn="auto" latinLnBrk="0" hangingPunct="1">
                <a:lnSpc>
                  <a:spcPts val="2400"/>
                </a:lnSpc>
                <a:spcBef>
                  <a:spcPts val="0"/>
                </a:spcBef>
                <a:spcAft>
                  <a:spcPts val="0"/>
                </a:spcAft>
                <a:buClrTx/>
                <a:buSzTx/>
                <a:buFontTx/>
                <a:buNone/>
                <a:tabLst/>
                <a:defRPr/>
              </a:pPr>
              <a:endParaRPr kumimoji="0" lang="en-US" sz="3200" b="0" i="1" u="none" strike="noStrike" kern="0" cap="none" spc="0" normalizeH="0" baseline="26000" noProof="0" dirty="0">
                <a:ln>
                  <a:noFill/>
                </a:ln>
                <a:solidFill>
                  <a:srgbClr val="01517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36819C23-083B-497B-90C4-A994C7DC5383}"/>
                </a:ext>
              </a:extLst>
            </p:cNvPr>
            <p:cNvSpPr txBox="1"/>
            <p:nvPr/>
          </p:nvSpPr>
          <p:spPr>
            <a:xfrm>
              <a:off x="3877887" y="4860061"/>
              <a:ext cx="642726"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35+</a:t>
              </a:r>
            </a:p>
          </p:txBody>
        </p:sp>
        <p:sp>
          <p:nvSpPr>
            <p:cNvPr id="70" name="TextBox 69">
              <a:extLst>
                <a:ext uri="{FF2B5EF4-FFF2-40B4-BE49-F238E27FC236}">
                  <a16:creationId xmlns:a16="http://schemas.microsoft.com/office/drawing/2014/main" id="{CD39A871-8933-440B-B416-39296DD1548E}"/>
                </a:ext>
              </a:extLst>
            </p:cNvPr>
            <p:cNvSpPr txBox="1"/>
            <p:nvPr/>
          </p:nvSpPr>
          <p:spPr>
            <a:xfrm>
              <a:off x="3517482" y="5070689"/>
              <a:ext cx="1003131"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Industry Awards</a:t>
              </a:r>
            </a:p>
          </p:txBody>
        </p:sp>
        <p:pic>
          <p:nvPicPr>
            <p:cNvPr id="71" name="Picture 20" descr="Image result for award icon">
              <a:extLst>
                <a:ext uri="{FF2B5EF4-FFF2-40B4-BE49-F238E27FC236}">
                  <a16:creationId xmlns:a16="http://schemas.microsoft.com/office/drawing/2014/main" id="{2173701D-E078-41FB-9799-90B56E5E5F8A}"/>
                </a:ext>
              </a:extLst>
            </p:cNvPr>
            <p:cNvPicPr>
              <a:picLocks noChangeAspect="1" noChangeArrowheads="1"/>
            </p:cNvPicPr>
            <p:nvPr/>
          </p:nvPicPr>
          <p:blipFill>
            <a:blip r:embed="rId10"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18367" y="4912011"/>
              <a:ext cx="541794" cy="54179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4E4F4D44-A283-44FC-A9A9-856DD09EF4A2}"/>
                </a:ext>
              </a:extLst>
            </p:cNvPr>
            <p:cNvSpPr txBox="1"/>
            <p:nvPr/>
          </p:nvSpPr>
          <p:spPr>
            <a:xfrm>
              <a:off x="5237101" y="5127759"/>
              <a:ext cx="786327" cy="24774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R&amp;D spend in new areas</a:t>
              </a:r>
            </a:p>
          </p:txBody>
        </p:sp>
        <p:sp>
          <p:nvSpPr>
            <p:cNvPr id="73" name="TextBox 72">
              <a:extLst>
                <a:ext uri="{FF2B5EF4-FFF2-40B4-BE49-F238E27FC236}">
                  <a16:creationId xmlns:a16="http://schemas.microsoft.com/office/drawing/2014/main" id="{3275F77E-FC0B-46C3-BB12-40F410BDA960}"/>
                </a:ext>
              </a:extLst>
            </p:cNvPr>
            <p:cNvSpPr txBox="1"/>
            <p:nvPr/>
          </p:nvSpPr>
          <p:spPr>
            <a:xfrm>
              <a:off x="6531389" y="5081185"/>
              <a:ext cx="972064" cy="148536"/>
            </a:xfrm>
            <a:prstGeom prst="rect">
              <a:avLst/>
            </a:prstGeom>
            <a:noFill/>
          </p:spPr>
          <p:txBody>
            <a:bodyPr wrap="square" rtlCol="0">
              <a:spAutoFit/>
            </a:bodyPr>
            <a:lstStyle/>
            <a:p>
              <a:pPr marL="0" marR="0" lvl="0" indent="0" algn="r" defTabSz="995507" eaLnBrk="1" fontAlgn="auto" latinLnBrk="0" hangingPunct="1">
                <a:lnSpc>
                  <a:spcPts val="15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Order Book in FY20</a:t>
              </a:r>
            </a:p>
          </p:txBody>
        </p:sp>
        <p:sp>
          <p:nvSpPr>
            <p:cNvPr id="74" name="TextBox 73">
              <a:extLst>
                <a:ext uri="{FF2B5EF4-FFF2-40B4-BE49-F238E27FC236}">
                  <a16:creationId xmlns:a16="http://schemas.microsoft.com/office/drawing/2014/main" id="{E49738AC-B98B-4716-B612-0B078A8C2691}"/>
                </a:ext>
              </a:extLst>
            </p:cNvPr>
            <p:cNvSpPr txBox="1"/>
            <p:nvPr/>
          </p:nvSpPr>
          <p:spPr>
            <a:xfrm>
              <a:off x="4748026" y="4852212"/>
              <a:ext cx="1288627"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 US$ 3.1mn</a:t>
              </a:r>
            </a:p>
          </p:txBody>
        </p:sp>
        <p:pic>
          <p:nvPicPr>
            <p:cNvPr id="75" name="Picture 74" descr="Image result for r&amp;d expense icon">
              <a:extLst>
                <a:ext uri="{FF2B5EF4-FFF2-40B4-BE49-F238E27FC236}">
                  <a16:creationId xmlns:a16="http://schemas.microsoft.com/office/drawing/2014/main" id="{24B394FB-154E-4438-AB12-C66BB9496E3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711847" y="4950897"/>
              <a:ext cx="481023" cy="514274"/>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927E4250-6B3C-4AD6-BB96-C7E508EA5F41}"/>
                </a:ext>
              </a:extLst>
            </p:cNvPr>
            <p:cNvSpPr txBox="1"/>
            <p:nvPr/>
          </p:nvSpPr>
          <p:spPr>
            <a:xfrm>
              <a:off x="6405102" y="4859427"/>
              <a:ext cx="1098351" cy="268332"/>
            </a:xfrm>
            <a:prstGeom prst="rect">
              <a:avLst/>
            </a:prstGeom>
            <a:noFill/>
          </p:spPr>
          <p:txBody>
            <a:bodyPr wrap="square" rtlCol="0">
              <a:spAutoFit/>
            </a:bodyPr>
            <a:lstStyle/>
            <a:p>
              <a:pPr marL="0" marR="0" lvl="0" indent="0" algn="r" defTabSz="995507"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US$ </a:t>
              </a:r>
              <a:r>
                <a:rPr lang="en-US" sz="2800" b="1" kern="0" dirty="0">
                  <a:solidFill>
                    <a:srgbClr val="00A3DA"/>
                  </a:solidFill>
                  <a:latin typeface="Open Sans" panose="020B0606030504020204" pitchFamily="34" charset="0"/>
                  <a:ea typeface="Open Sans" panose="020B0606030504020204" pitchFamily="34" charset="0"/>
                  <a:cs typeface="Open Sans" panose="020B0606030504020204" pitchFamily="34" charset="0"/>
                </a:rPr>
                <a:t>44</a:t>
              </a:r>
              <a:r>
                <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00" b="1" i="0" u="none" strike="noStrike" kern="0" cap="none" spc="0" normalizeH="0" baseline="0" noProof="0" dirty="0" err="1">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rPr>
                <a:t>mn</a:t>
              </a:r>
              <a:endParaRPr kumimoji="0" lang="en-US" sz="2800" b="1" i="0" u="none" strike="noStrike" kern="0" cap="none" spc="0" normalizeH="0" baseline="0" noProof="0" dirty="0">
                <a:ln>
                  <a:noFill/>
                </a:ln>
                <a:solidFill>
                  <a:srgbClr val="00A3D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7" name="Picture 76">
              <a:extLst>
                <a:ext uri="{FF2B5EF4-FFF2-40B4-BE49-F238E27FC236}">
                  <a16:creationId xmlns:a16="http://schemas.microsoft.com/office/drawing/2014/main" id="{2D9BC87B-D29A-44DB-913C-E21465841E08}"/>
                </a:ext>
              </a:extLst>
            </p:cNvPr>
            <p:cNvPicPr>
              <a:picLocks noChangeAspect="1"/>
            </p:cNvPicPr>
            <p:nvPr/>
          </p:nvPicPr>
          <p:blipFill rotWithShape="1">
            <a:blip r:embed="rId13">
              <a:clrChange>
                <a:clrFrom>
                  <a:srgbClr val="F7F7F7"/>
                </a:clrFrom>
                <a:clrTo>
                  <a:srgbClr val="F7F7F7">
                    <a:alpha val="0"/>
                  </a:srgbClr>
                </a:clrTo>
              </a:clrChange>
              <a:duotone>
                <a:srgbClr val="4F81BD">
                  <a:shade val="45000"/>
                  <a:satMod val="135000"/>
                </a:srgbClr>
                <a:prstClr val="white"/>
              </a:duotone>
            </a:blip>
            <a:srcRect l="10184" t="3357" r="13596"/>
            <a:stretch/>
          </p:blipFill>
          <p:spPr>
            <a:xfrm>
              <a:off x="6205875" y="5050148"/>
              <a:ext cx="320710" cy="415024"/>
            </a:xfrm>
            <a:prstGeom prst="rect">
              <a:avLst/>
            </a:prstGeom>
          </p:spPr>
        </p:pic>
      </p:grpSp>
      <p:sp>
        <p:nvSpPr>
          <p:cNvPr id="8" name="Slide Number Placeholder 7">
            <a:extLst>
              <a:ext uri="{FF2B5EF4-FFF2-40B4-BE49-F238E27FC236}">
                <a16:creationId xmlns:a16="http://schemas.microsoft.com/office/drawing/2014/main" id="{ABB6A560-5A50-4A9E-9D92-24444D667C0D}"/>
              </a:ext>
            </a:extLst>
          </p:cNvPr>
          <p:cNvSpPr>
            <a:spLocks noGrp="1"/>
          </p:cNvSpPr>
          <p:nvPr>
            <p:ph type="sldNum" sz="quarter" idx="12"/>
          </p:nvPr>
        </p:nvSpPr>
        <p:spPr/>
        <p:txBody>
          <a:bodyPr/>
          <a:lstStyle/>
          <a:p>
            <a:fld id="{1FE84135-0167-4CE1-BB4F-A8A556ED47B4}" type="slidenum">
              <a:rPr lang="en-US" smtClean="0"/>
              <a:pPr/>
              <a:t>6</a:t>
            </a:fld>
            <a:endParaRPr lang="en-US"/>
          </a:p>
        </p:txBody>
      </p:sp>
      <p:pic>
        <p:nvPicPr>
          <p:cNvPr id="44" name="Picture 4" descr="header-logo">
            <a:extLst>
              <a:ext uri="{FF2B5EF4-FFF2-40B4-BE49-F238E27FC236}">
                <a16:creationId xmlns:a16="http://schemas.microsoft.com/office/drawing/2014/main" id="{76F0BD73-C7AC-4D9F-8AE8-7E665F34EC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02123" y="118357"/>
            <a:ext cx="101917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31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E761B6-A6E9-3A49-A405-2420687B0495}"/>
              </a:ext>
            </a:extLst>
          </p:cNvPr>
          <p:cNvSpPr>
            <a:spLocks noGrp="1"/>
          </p:cNvSpPr>
          <p:nvPr>
            <p:ph type="title"/>
          </p:nvPr>
        </p:nvSpPr>
        <p:spPr/>
        <p:txBody>
          <a:bodyPr/>
          <a:lstStyle/>
          <a:p>
            <a:r>
              <a:rPr lang="en-IN"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r>
              <a:rPr lang="en-IN" dirty="0">
                <a:latin typeface="Open Sans" panose="020B0606030504020204" pitchFamily="34" charset="0"/>
                <a:ea typeface="Open Sans" panose="020B0606030504020204" pitchFamily="34" charset="0"/>
                <a:cs typeface="Open Sans" panose="020B0606030504020204" pitchFamily="34" charset="0"/>
              </a:rPr>
              <a:t> </a:t>
            </a:r>
            <a:r>
              <a:rPr lang="en-IN" dirty="0">
                <a:solidFill>
                  <a:schemeClr val="tx1"/>
                </a:solidFill>
                <a:latin typeface="Open Sans" panose="020B0606030504020204" pitchFamily="34" charset="0"/>
                <a:ea typeface="Open Sans" panose="020B0606030504020204" pitchFamily="34" charset="0"/>
                <a:cs typeface="Open Sans" panose="020B0606030504020204" pitchFamily="34" charset="0"/>
              </a:rPr>
              <a:t>Statement</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ounded Rectangle 4">
            <a:extLst>
              <a:ext uri="{FF2B5EF4-FFF2-40B4-BE49-F238E27FC236}">
                <a16:creationId xmlns:a16="http://schemas.microsoft.com/office/drawing/2014/main" id="{93108CCE-2021-4C4D-AF60-C6DDC9AA682C}"/>
              </a:ext>
            </a:extLst>
          </p:cNvPr>
          <p:cNvSpPr/>
          <p:nvPr/>
        </p:nvSpPr>
        <p:spPr>
          <a:xfrm>
            <a:off x="451138" y="1560544"/>
            <a:ext cx="5436315" cy="953836"/>
          </a:xfrm>
          <a:prstGeom prst="roundRect">
            <a:avLst>
              <a:gd name="adj" fmla="val 32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7">
            <a:extLst>
              <a:ext uri="{FF2B5EF4-FFF2-40B4-BE49-F238E27FC236}">
                <a16:creationId xmlns:a16="http://schemas.microsoft.com/office/drawing/2014/main" id="{2A3B0728-17A2-F948-8B9E-221D827ABA47}"/>
              </a:ext>
            </a:extLst>
          </p:cNvPr>
          <p:cNvSpPr/>
          <p:nvPr/>
        </p:nvSpPr>
        <p:spPr>
          <a:xfrm>
            <a:off x="663383" y="1128799"/>
            <a:ext cx="1768249" cy="635732"/>
          </a:xfrm>
          <a:prstGeom prst="roundRect">
            <a:avLst/>
          </a:prstGeom>
          <a:solidFill>
            <a:srgbClr val="00A1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PURPOSE</a:t>
            </a:r>
          </a:p>
        </p:txBody>
      </p:sp>
      <p:sp>
        <p:nvSpPr>
          <p:cNvPr id="6" name="Rounded Rectangle 5">
            <a:extLst>
              <a:ext uri="{FF2B5EF4-FFF2-40B4-BE49-F238E27FC236}">
                <a16:creationId xmlns:a16="http://schemas.microsoft.com/office/drawing/2014/main" id="{C7C084D8-B795-CF4D-9FFA-1E9FC226B938}"/>
              </a:ext>
            </a:extLst>
          </p:cNvPr>
          <p:cNvSpPr/>
          <p:nvPr/>
        </p:nvSpPr>
        <p:spPr>
          <a:xfrm>
            <a:off x="546260" y="1637315"/>
            <a:ext cx="5228898" cy="757762"/>
          </a:xfrm>
          <a:prstGeom prst="roundRect">
            <a:avLst>
              <a:gd name="adj" fmla="val 3252"/>
            </a:avLst>
          </a:prstGeom>
          <a:solidFill>
            <a:schemeClr val="bg1"/>
          </a:solidFill>
          <a:ln>
            <a:noFill/>
          </a:ln>
          <a:effectLst>
            <a:outerShdw blurRad="50800" dist="38100" dir="2700000" sx="99000" sy="99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967431FB-D409-5243-8C02-9C7C55BBDE27}"/>
              </a:ext>
            </a:extLst>
          </p:cNvPr>
          <p:cNvSpPr txBox="1"/>
          <p:nvPr/>
        </p:nvSpPr>
        <p:spPr>
          <a:xfrm>
            <a:off x="542187" y="1647948"/>
            <a:ext cx="5170139" cy="707886"/>
          </a:xfrm>
          <a:prstGeom prst="rect">
            <a:avLst/>
          </a:prstGeom>
          <a:noFill/>
        </p:spPr>
        <p:txBody>
          <a:bodyPr wrap="square" rtlCol="0">
            <a:spAutoFit/>
          </a:bodyPr>
          <a:lstStyle/>
          <a:p>
            <a:r>
              <a:rPr lang="en-IN" sz="20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Experience the thrill of unlocking possibilities</a:t>
            </a:r>
          </a:p>
        </p:txBody>
      </p:sp>
      <p:sp>
        <p:nvSpPr>
          <p:cNvPr id="10" name="Rounded Rectangle 9">
            <a:extLst>
              <a:ext uri="{FF2B5EF4-FFF2-40B4-BE49-F238E27FC236}">
                <a16:creationId xmlns:a16="http://schemas.microsoft.com/office/drawing/2014/main" id="{D74C7686-E9BB-B947-B908-2FB4FD1E1BDB}"/>
              </a:ext>
            </a:extLst>
          </p:cNvPr>
          <p:cNvSpPr/>
          <p:nvPr/>
        </p:nvSpPr>
        <p:spPr>
          <a:xfrm>
            <a:off x="6515955" y="1529130"/>
            <a:ext cx="5467498" cy="953836"/>
          </a:xfrm>
          <a:prstGeom prst="roundRect">
            <a:avLst>
              <a:gd name="adj" fmla="val 32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ounded Rectangle 10">
            <a:extLst>
              <a:ext uri="{FF2B5EF4-FFF2-40B4-BE49-F238E27FC236}">
                <a16:creationId xmlns:a16="http://schemas.microsoft.com/office/drawing/2014/main" id="{144211C6-A998-2A4E-9BC2-157BB2749E9C}"/>
              </a:ext>
            </a:extLst>
          </p:cNvPr>
          <p:cNvSpPr/>
          <p:nvPr/>
        </p:nvSpPr>
        <p:spPr>
          <a:xfrm>
            <a:off x="6696303" y="1060837"/>
            <a:ext cx="1869902" cy="672279"/>
          </a:xfrm>
          <a:prstGeom prst="roundRect">
            <a:avLst/>
          </a:prstGeom>
          <a:solidFill>
            <a:srgbClr val="00A1D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VISION</a:t>
            </a:r>
          </a:p>
        </p:txBody>
      </p:sp>
      <p:sp>
        <p:nvSpPr>
          <p:cNvPr id="12" name="Rounded Rectangle 11">
            <a:extLst>
              <a:ext uri="{FF2B5EF4-FFF2-40B4-BE49-F238E27FC236}">
                <a16:creationId xmlns:a16="http://schemas.microsoft.com/office/drawing/2014/main" id="{F118577A-E82F-5244-9C3C-19165A051EEE}"/>
              </a:ext>
            </a:extLst>
          </p:cNvPr>
          <p:cNvSpPr/>
          <p:nvPr/>
        </p:nvSpPr>
        <p:spPr>
          <a:xfrm>
            <a:off x="6611077" y="1605901"/>
            <a:ext cx="5260080" cy="757762"/>
          </a:xfrm>
          <a:prstGeom prst="roundRect">
            <a:avLst>
              <a:gd name="adj" fmla="val 3252"/>
            </a:avLst>
          </a:prstGeom>
          <a:solidFill>
            <a:schemeClr val="bg1"/>
          </a:solidFill>
          <a:ln>
            <a:noFill/>
          </a:ln>
          <a:effectLst>
            <a:outerShdw blurRad="50800" dist="38100" dir="2700000" sx="99000" sy="99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D858FA9-C8E1-634F-B71A-E4E7A4FEAAE7}"/>
              </a:ext>
            </a:extLst>
          </p:cNvPr>
          <p:cNvSpPr txBox="1"/>
          <p:nvPr/>
        </p:nvSpPr>
        <p:spPr>
          <a:xfrm>
            <a:off x="6669836" y="1627857"/>
            <a:ext cx="5201321" cy="707886"/>
          </a:xfrm>
          <a:prstGeom prst="rect">
            <a:avLst/>
          </a:prstGeom>
          <a:noFill/>
        </p:spPr>
        <p:txBody>
          <a:bodyPr wrap="square" rtlCol="0">
            <a:spAutoFit/>
          </a:bodyPr>
          <a:lstStyle/>
          <a:p>
            <a:r>
              <a:rPr lang="en-IN" sz="20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Unlocking possibilities by being the World Leader in digital trust</a:t>
            </a:r>
          </a:p>
        </p:txBody>
      </p:sp>
      <p:sp>
        <p:nvSpPr>
          <p:cNvPr id="15" name="TextBox 14">
            <a:extLst>
              <a:ext uri="{FF2B5EF4-FFF2-40B4-BE49-F238E27FC236}">
                <a16:creationId xmlns:a16="http://schemas.microsoft.com/office/drawing/2014/main" id="{49F9902A-F209-DD46-A929-DDEEC07EDCB2}"/>
              </a:ext>
            </a:extLst>
          </p:cNvPr>
          <p:cNvSpPr txBox="1"/>
          <p:nvPr/>
        </p:nvSpPr>
        <p:spPr>
          <a:xfrm>
            <a:off x="357412" y="2654035"/>
            <a:ext cx="2106667" cy="461665"/>
          </a:xfrm>
          <a:prstGeom prst="rect">
            <a:avLst/>
          </a:prstGeom>
          <a:noFill/>
        </p:spPr>
        <p:txBody>
          <a:bodyPr wrap="none" rtlCol="0">
            <a:spAutoFit/>
          </a:bodyPr>
          <a:lstStyle/>
          <a:p>
            <a:r>
              <a:rPr lang="en-IN" sz="2400" b="1" dirty="0">
                <a:latin typeface="Open Sans" panose="020B0606030504020204" pitchFamily="34" charset="0"/>
                <a:ea typeface="Open Sans" panose="020B0606030504020204" pitchFamily="34" charset="0"/>
                <a:cs typeface="Open Sans" panose="020B0606030504020204" pitchFamily="34" charset="0"/>
              </a:rPr>
              <a:t>OUR VALUES</a:t>
            </a:r>
          </a:p>
        </p:txBody>
      </p:sp>
      <p:sp>
        <p:nvSpPr>
          <p:cNvPr id="2" name="Rectangle 1">
            <a:extLst>
              <a:ext uri="{FF2B5EF4-FFF2-40B4-BE49-F238E27FC236}">
                <a16:creationId xmlns:a16="http://schemas.microsoft.com/office/drawing/2014/main" id="{51656238-9397-4623-B7F0-F27EBE41F54D}"/>
              </a:ext>
            </a:extLst>
          </p:cNvPr>
          <p:cNvSpPr/>
          <p:nvPr/>
        </p:nvSpPr>
        <p:spPr>
          <a:xfrm>
            <a:off x="915516" y="5525860"/>
            <a:ext cx="9936885" cy="830997"/>
          </a:xfrm>
          <a:prstGeom prst="rect">
            <a:avLst/>
          </a:prstGeom>
        </p:spPr>
        <p:txBody>
          <a:bodyPr wrap="square">
            <a:spAutoFit/>
          </a:bodyPr>
          <a:lstStyle/>
          <a:p>
            <a:pPr algn="ctr"/>
            <a:r>
              <a:rPr lang="en-IN" sz="24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Largest &amp; most trusted player in digital trust as measured by number of devices, users and amount of data transactions</a:t>
            </a:r>
          </a:p>
        </p:txBody>
      </p:sp>
      <p:sp>
        <p:nvSpPr>
          <p:cNvPr id="4" name="Rectangle 3">
            <a:extLst>
              <a:ext uri="{FF2B5EF4-FFF2-40B4-BE49-F238E27FC236}">
                <a16:creationId xmlns:a16="http://schemas.microsoft.com/office/drawing/2014/main" id="{2393CC31-B658-4A97-BA8C-5D2454BA620B}"/>
              </a:ext>
            </a:extLst>
          </p:cNvPr>
          <p:cNvSpPr/>
          <p:nvPr/>
        </p:nvSpPr>
        <p:spPr>
          <a:xfrm>
            <a:off x="414782" y="5467193"/>
            <a:ext cx="11239336" cy="941797"/>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Straight Connector 42">
            <a:extLst>
              <a:ext uri="{FF2B5EF4-FFF2-40B4-BE49-F238E27FC236}">
                <a16:creationId xmlns:a16="http://schemas.microsoft.com/office/drawing/2014/main" id="{F91BC78D-3E9B-48E4-82C8-B4AAF0C06B55}"/>
              </a:ext>
            </a:extLst>
          </p:cNvPr>
          <p:cNvCxnSpPr/>
          <p:nvPr/>
        </p:nvCxnSpPr>
        <p:spPr>
          <a:xfrm>
            <a:off x="1851132" y="3860926"/>
            <a:ext cx="91122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D8A1E7A-9AD2-4E17-B9F7-F8D52B74928F}"/>
              </a:ext>
            </a:extLst>
          </p:cNvPr>
          <p:cNvSpPr txBox="1"/>
          <p:nvPr/>
        </p:nvSpPr>
        <p:spPr>
          <a:xfrm>
            <a:off x="212730" y="4664142"/>
            <a:ext cx="1921808" cy="338554"/>
          </a:xfrm>
          <a:prstGeom prst="rect">
            <a:avLst/>
          </a:prstGeom>
          <a:noFill/>
        </p:spPr>
        <p:txBody>
          <a:bodyPr wrap="none" rtlCol="0">
            <a:spAutoFit/>
          </a:bodyPr>
          <a:lstStyle/>
          <a:p>
            <a:r>
              <a:rPr lang="en-IN"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THINK CUSTOMER</a:t>
            </a:r>
          </a:p>
        </p:txBody>
      </p:sp>
      <p:sp>
        <p:nvSpPr>
          <p:cNvPr id="63" name="TextBox 62">
            <a:extLst>
              <a:ext uri="{FF2B5EF4-FFF2-40B4-BE49-F238E27FC236}">
                <a16:creationId xmlns:a16="http://schemas.microsoft.com/office/drawing/2014/main" id="{696666C3-0B8D-43A4-B9E7-01CF6A02FAD7}"/>
              </a:ext>
            </a:extLst>
          </p:cNvPr>
          <p:cNvSpPr txBox="1"/>
          <p:nvPr/>
        </p:nvSpPr>
        <p:spPr>
          <a:xfrm>
            <a:off x="2600897" y="4648753"/>
            <a:ext cx="2016899" cy="369332"/>
          </a:xfrm>
          <a:prstGeom prst="rect">
            <a:avLst/>
          </a:prstGeom>
          <a:noFill/>
        </p:spPr>
        <p:txBody>
          <a:bodyPr wrap="none" rtlCol="0">
            <a:spAutoFit/>
          </a:bodyPr>
          <a:lstStyle/>
          <a:p>
            <a:r>
              <a:rPr lang="en-IN"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MAKE IT HAPPEN</a:t>
            </a:r>
          </a:p>
        </p:txBody>
      </p:sp>
      <p:sp>
        <p:nvSpPr>
          <p:cNvPr id="64" name="TextBox 63">
            <a:extLst>
              <a:ext uri="{FF2B5EF4-FFF2-40B4-BE49-F238E27FC236}">
                <a16:creationId xmlns:a16="http://schemas.microsoft.com/office/drawing/2014/main" id="{C29CB7C4-4040-430D-A81C-1ED2F192FAA0}"/>
              </a:ext>
            </a:extLst>
          </p:cNvPr>
          <p:cNvSpPr txBox="1"/>
          <p:nvPr/>
        </p:nvSpPr>
        <p:spPr>
          <a:xfrm>
            <a:off x="5021799" y="4648753"/>
            <a:ext cx="1753557" cy="369332"/>
          </a:xfrm>
          <a:prstGeom prst="rect">
            <a:avLst/>
          </a:prstGeom>
          <a:noFill/>
        </p:spPr>
        <p:txBody>
          <a:bodyPr wrap="none" rtlCol="0">
            <a:spAutoFit/>
          </a:bodyPr>
          <a:lstStyle/>
          <a:p>
            <a:r>
              <a:rPr lang="en-IN"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DELIVER VALUE</a:t>
            </a:r>
          </a:p>
        </p:txBody>
      </p:sp>
      <p:sp>
        <p:nvSpPr>
          <p:cNvPr id="65" name="TextBox 64">
            <a:extLst>
              <a:ext uri="{FF2B5EF4-FFF2-40B4-BE49-F238E27FC236}">
                <a16:creationId xmlns:a16="http://schemas.microsoft.com/office/drawing/2014/main" id="{3374AEC2-465C-497C-9338-02771D11CE50}"/>
              </a:ext>
            </a:extLst>
          </p:cNvPr>
          <p:cNvSpPr txBox="1"/>
          <p:nvPr/>
        </p:nvSpPr>
        <p:spPr>
          <a:xfrm>
            <a:off x="7313718" y="4648753"/>
            <a:ext cx="2011513" cy="369332"/>
          </a:xfrm>
          <a:prstGeom prst="rect">
            <a:avLst/>
          </a:prstGeom>
          <a:noFill/>
        </p:spPr>
        <p:txBody>
          <a:bodyPr wrap="none" rtlCol="0">
            <a:spAutoFit/>
          </a:bodyPr>
          <a:lstStyle/>
          <a:p>
            <a:r>
              <a:rPr lang="en-IN"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BE OPEN. BE FAIR.</a:t>
            </a:r>
          </a:p>
        </p:txBody>
      </p:sp>
      <p:sp>
        <p:nvSpPr>
          <p:cNvPr id="66" name="TextBox 65">
            <a:extLst>
              <a:ext uri="{FF2B5EF4-FFF2-40B4-BE49-F238E27FC236}">
                <a16:creationId xmlns:a16="http://schemas.microsoft.com/office/drawing/2014/main" id="{554EB5BE-B12E-4A27-9959-E679878B9001}"/>
              </a:ext>
            </a:extLst>
          </p:cNvPr>
          <p:cNvSpPr txBox="1"/>
          <p:nvPr/>
        </p:nvSpPr>
        <p:spPr>
          <a:xfrm>
            <a:off x="9565516" y="4648753"/>
            <a:ext cx="1796967" cy="369332"/>
          </a:xfrm>
          <a:prstGeom prst="rect">
            <a:avLst/>
          </a:prstGeom>
          <a:noFill/>
        </p:spPr>
        <p:txBody>
          <a:bodyPr wrap="none" rtlCol="0">
            <a:spAutoFit/>
          </a:bodyPr>
          <a:lstStyle/>
          <a:p>
            <a:r>
              <a:rPr lang="en-IN"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WIN TOGETHER</a:t>
            </a:r>
          </a:p>
        </p:txBody>
      </p:sp>
      <p:sp>
        <p:nvSpPr>
          <p:cNvPr id="78" name="Hexagon 77">
            <a:extLst>
              <a:ext uri="{FF2B5EF4-FFF2-40B4-BE49-F238E27FC236}">
                <a16:creationId xmlns:a16="http://schemas.microsoft.com/office/drawing/2014/main" id="{ADA82B1E-7960-426A-82CD-423021F642EF}"/>
              </a:ext>
            </a:extLst>
          </p:cNvPr>
          <p:cNvSpPr/>
          <p:nvPr/>
        </p:nvSpPr>
        <p:spPr>
          <a:xfrm>
            <a:off x="423073" y="3233479"/>
            <a:ext cx="1501123" cy="1254893"/>
          </a:xfrm>
          <a:prstGeom prst="hexagon">
            <a:avLst/>
          </a:prstGeom>
          <a:ln w="38100">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85" name="Hexagon 84">
            <a:extLst>
              <a:ext uri="{FF2B5EF4-FFF2-40B4-BE49-F238E27FC236}">
                <a16:creationId xmlns:a16="http://schemas.microsoft.com/office/drawing/2014/main" id="{235352F2-A328-47AD-8796-58B1451E5591}"/>
              </a:ext>
            </a:extLst>
          </p:cNvPr>
          <p:cNvSpPr/>
          <p:nvPr/>
        </p:nvSpPr>
        <p:spPr>
          <a:xfrm>
            <a:off x="5064609" y="3210755"/>
            <a:ext cx="1612606" cy="1348090"/>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1" name="Hexagon 90">
            <a:extLst>
              <a:ext uri="{FF2B5EF4-FFF2-40B4-BE49-F238E27FC236}">
                <a16:creationId xmlns:a16="http://schemas.microsoft.com/office/drawing/2014/main" id="{30FE1EDA-0F5C-4C96-9D5D-B0DFD30997BD}"/>
              </a:ext>
            </a:extLst>
          </p:cNvPr>
          <p:cNvSpPr/>
          <p:nvPr/>
        </p:nvSpPr>
        <p:spPr>
          <a:xfrm>
            <a:off x="2784719" y="3227723"/>
            <a:ext cx="1517493" cy="1268578"/>
          </a:xfrm>
          <a:prstGeom prst="hexagon">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8" name="Hexagon 97">
            <a:extLst>
              <a:ext uri="{FF2B5EF4-FFF2-40B4-BE49-F238E27FC236}">
                <a16:creationId xmlns:a16="http://schemas.microsoft.com/office/drawing/2014/main" id="{07015531-9C84-4861-98AB-92AFCB352B86}"/>
              </a:ext>
            </a:extLst>
          </p:cNvPr>
          <p:cNvSpPr/>
          <p:nvPr/>
        </p:nvSpPr>
        <p:spPr>
          <a:xfrm>
            <a:off x="9597415" y="3200862"/>
            <a:ext cx="1628161" cy="1361093"/>
          </a:xfrm>
          <a:prstGeom prst="hexagon">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5" name="Hexagon 104">
            <a:extLst>
              <a:ext uri="{FF2B5EF4-FFF2-40B4-BE49-F238E27FC236}">
                <a16:creationId xmlns:a16="http://schemas.microsoft.com/office/drawing/2014/main" id="{2E3AEBE5-FD07-4259-BDE0-E11B6F690953}"/>
              </a:ext>
            </a:extLst>
          </p:cNvPr>
          <p:cNvSpPr/>
          <p:nvPr/>
        </p:nvSpPr>
        <p:spPr>
          <a:xfrm>
            <a:off x="7473695" y="3227318"/>
            <a:ext cx="1569338" cy="1311919"/>
          </a:xfrm>
          <a:prstGeom prst="hexagon">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4" name="Graphic 13">
            <a:extLst>
              <a:ext uri="{FF2B5EF4-FFF2-40B4-BE49-F238E27FC236}">
                <a16:creationId xmlns:a16="http://schemas.microsoft.com/office/drawing/2014/main" id="{F2833172-8BFB-48D6-9DC3-9AA499FFDF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049" y="3397340"/>
            <a:ext cx="927171" cy="927171"/>
          </a:xfrm>
          <a:prstGeom prst="rect">
            <a:avLst/>
          </a:prstGeom>
        </p:spPr>
      </p:pic>
      <p:pic>
        <p:nvPicPr>
          <p:cNvPr id="17" name="Graphic 16">
            <a:extLst>
              <a:ext uri="{FF2B5EF4-FFF2-40B4-BE49-F238E27FC236}">
                <a16:creationId xmlns:a16="http://schemas.microsoft.com/office/drawing/2014/main" id="{51D03887-4B89-4B08-976D-52F4A9F60EA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9514" y="3448061"/>
            <a:ext cx="827902" cy="827902"/>
          </a:xfrm>
          <a:prstGeom prst="rect">
            <a:avLst/>
          </a:prstGeom>
        </p:spPr>
      </p:pic>
      <p:pic>
        <p:nvPicPr>
          <p:cNvPr id="19" name="Graphic 18">
            <a:extLst>
              <a:ext uri="{FF2B5EF4-FFF2-40B4-BE49-F238E27FC236}">
                <a16:creationId xmlns:a16="http://schemas.microsoft.com/office/drawing/2014/main" id="{29CAF405-1E31-4107-984A-7511AC0068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6242" y="3470130"/>
            <a:ext cx="829340" cy="829340"/>
          </a:xfrm>
          <a:prstGeom prst="rect">
            <a:avLst/>
          </a:prstGeom>
        </p:spPr>
      </p:pic>
      <p:pic>
        <p:nvPicPr>
          <p:cNvPr id="21" name="Graphic 20">
            <a:extLst>
              <a:ext uri="{FF2B5EF4-FFF2-40B4-BE49-F238E27FC236}">
                <a16:creationId xmlns:a16="http://schemas.microsoft.com/office/drawing/2014/main" id="{53CF3C76-D19A-4ED1-9EDA-46388903E4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6029" y="3412227"/>
            <a:ext cx="924669" cy="924669"/>
          </a:xfrm>
          <a:prstGeom prst="rect">
            <a:avLst/>
          </a:prstGeom>
        </p:spPr>
      </p:pic>
      <p:pic>
        <p:nvPicPr>
          <p:cNvPr id="24" name="Graphic 23">
            <a:extLst>
              <a:ext uri="{FF2B5EF4-FFF2-40B4-BE49-F238E27FC236}">
                <a16:creationId xmlns:a16="http://schemas.microsoft.com/office/drawing/2014/main" id="{57F41B32-69C6-4786-91DA-2DB488F4EFA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38126" y="3429000"/>
            <a:ext cx="910003" cy="910003"/>
          </a:xfrm>
          <a:prstGeom prst="rect">
            <a:avLst/>
          </a:prstGeom>
        </p:spPr>
      </p:pic>
      <p:sp>
        <p:nvSpPr>
          <p:cNvPr id="20" name="Slide Number Placeholder 19">
            <a:extLst>
              <a:ext uri="{FF2B5EF4-FFF2-40B4-BE49-F238E27FC236}">
                <a16:creationId xmlns:a16="http://schemas.microsoft.com/office/drawing/2014/main" id="{7D34D32F-5B34-41F7-AD00-4C9918F9BE72}"/>
              </a:ext>
            </a:extLst>
          </p:cNvPr>
          <p:cNvSpPr>
            <a:spLocks noGrp="1"/>
          </p:cNvSpPr>
          <p:nvPr>
            <p:ph type="sldNum" sz="quarter" idx="12"/>
          </p:nvPr>
        </p:nvSpPr>
        <p:spPr/>
        <p:txBody>
          <a:bodyPr/>
          <a:lstStyle/>
          <a:p>
            <a:fld id="{1FE84135-0167-4CE1-BB4F-A8A556ED47B4}" type="slidenum">
              <a:rPr lang="en-US" smtClean="0"/>
              <a:pPr/>
              <a:t>7</a:t>
            </a:fld>
            <a:endParaRPr lang="en-US"/>
          </a:p>
        </p:txBody>
      </p:sp>
      <p:pic>
        <p:nvPicPr>
          <p:cNvPr id="31" name="Picture 4" descr="header-logo">
            <a:extLst>
              <a:ext uri="{FF2B5EF4-FFF2-40B4-BE49-F238E27FC236}">
                <a16:creationId xmlns:a16="http://schemas.microsoft.com/office/drawing/2014/main" id="{EF7DB438-FC4B-4D38-82E5-F5DE246FE0E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02123" y="118357"/>
            <a:ext cx="101917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817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a:latin typeface="Open Sans" panose="020B0606030504020204" pitchFamily="34" charset="0"/>
                <a:ea typeface="Open Sans" panose="020B0606030504020204" pitchFamily="34" charset="0"/>
                <a:cs typeface="Open Sans" panose="020B0606030504020204" pitchFamily="34" charset="0"/>
              </a:rPr>
              <a:t>3 Horizon Strategy </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Growth</a:t>
            </a:r>
          </a:p>
        </p:txBody>
      </p:sp>
      <p:grpSp>
        <p:nvGrpSpPr>
          <p:cNvPr id="8" name="Group 7">
            <a:extLst>
              <a:ext uri="{FF2B5EF4-FFF2-40B4-BE49-F238E27FC236}">
                <a16:creationId xmlns:a16="http://schemas.microsoft.com/office/drawing/2014/main" id="{1A0CA572-8D7E-4C4A-9BF0-FF2E2DEEFAA3}"/>
              </a:ext>
            </a:extLst>
          </p:cNvPr>
          <p:cNvGrpSpPr/>
          <p:nvPr/>
        </p:nvGrpSpPr>
        <p:grpSpPr>
          <a:xfrm>
            <a:off x="2325757" y="1367094"/>
            <a:ext cx="7540486" cy="4689149"/>
            <a:chOff x="3106828" y="6147370"/>
            <a:chExt cx="4406013" cy="2993660"/>
          </a:xfrm>
        </p:grpSpPr>
        <p:sp>
          <p:nvSpPr>
            <p:cNvPr id="10" name="Oval 9">
              <a:extLst>
                <a:ext uri="{FF2B5EF4-FFF2-40B4-BE49-F238E27FC236}">
                  <a16:creationId xmlns:a16="http://schemas.microsoft.com/office/drawing/2014/main" id="{88A8D354-8FCB-4E28-85B9-84A79CC4594F}"/>
                </a:ext>
              </a:extLst>
            </p:cNvPr>
            <p:cNvSpPr/>
            <p:nvPr/>
          </p:nvSpPr>
          <p:spPr>
            <a:xfrm>
              <a:off x="6500453" y="6482111"/>
              <a:ext cx="638976" cy="64666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3514AD63-0610-41E1-91BB-EDFEBFCD8138}"/>
                </a:ext>
              </a:extLst>
            </p:cNvPr>
            <p:cNvSpPr/>
            <p:nvPr/>
          </p:nvSpPr>
          <p:spPr>
            <a:xfrm>
              <a:off x="4983807" y="6464641"/>
              <a:ext cx="638976" cy="64666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a:extLst>
                <a:ext uri="{FF2B5EF4-FFF2-40B4-BE49-F238E27FC236}">
                  <a16:creationId xmlns:a16="http://schemas.microsoft.com/office/drawing/2014/main" id="{13615C3C-04BC-4F11-B6FC-E29ACF569115}"/>
                </a:ext>
              </a:extLst>
            </p:cNvPr>
            <p:cNvSpPr/>
            <p:nvPr/>
          </p:nvSpPr>
          <p:spPr>
            <a:xfrm>
              <a:off x="3491909" y="6466784"/>
              <a:ext cx="638976" cy="64666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30" descr="3dicon-3">
              <a:extLst>
                <a:ext uri="{FF2B5EF4-FFF2-40B4-BE49-F238E27FC236}">
                  <a16:creationId xmlns:a16="http://schemas.microsoft.com/office/drawing/2014/main" id="{E88811E0-4BE1-4ED3-A308-D88EFABF55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782" y="6566818"/>
              <a:ext cx="514800" cy="425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3dicon-2">
              <a:extLst>
                <a:ext uri="{FF2B5EF4-FFF2-40B4-BE49-F238E27FC236}">
                  <a16:creationId xmlns:a16="http://schemas.microsoft.com/office/drawing/2014/main" id="{B0DF7A2E-2484-45ED-B5C7-E63D6FC950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269" y="6567870"/>
              <a:ext cx="511200" cy="4227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3dicon-1">
              <a:extLst>
                <a:ext uri="{FF2B5EF4-FFF2-40B4-BE49-F238E27FC236}">
                  <a16:creationId xmlns:a16="http://schemas.microsoft.com/office/drawing/2014/main" id="{07C6385F-391F-4FA9-8828-526C252CAA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8311" y="6482819"/>
              <a:ext cx="513594" cy="507774"/>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725037EE-396B-4113-BFCC-D56F4BF03C91}"/>
                </a:ext>
              </a:extLst>
            </p:cNvPr>
            <p:cNvSpPr/>
            <p:nvPr/>
          </p:nvSpPr>
          <p:spPr>
            <a:xfrm>
              <a:off x="3106828" y="6147370"/>
              <a:ext cx="1413783" cy="2993660"/>
            </a:xfrm>
            <a:custGeom>
              <a:avLst/>
              <a:gdLst>
                <a:gd name="connsiteX0" fmla="*/ 0 w 1413783"/>
                <a:gd name="connsiteY0" fmla="*/ 782523 h 2993660"/>
                <a:gd name="connsiteX1" fmla="*/ 322049 w 1413783"/>
                <a:gd name="connsiteY1" fmla="*/ 782523 h 2993660"/>
                <a:gd name="connsiteX2" fmla="*/ 328117 w 1413783"/>
                <a:gd name="connsiteY2" fmla="*/ 802756 h 2993660"/>
                <a:gd name="connsiteX3" fmla="*/ 706383 w 1413783"/>
                <a:gd name="connsiteY3" fmla="*/ 1062255 h 2993660"/>
                <a:gd name="connsiteX4" fmla="*/ 1084649 w 1413783"/>
                <a:gd name="connsiteY4" fmla="*/ 802756 h 2993660"/>
                <a:gd name="connsiteX5" fmla="*/ 1090717 w 1413783"/>
                <a:gd name="connsiteY5" fmla="*/ 782523 h 2993660"/>
                <a:gd name="connsiteX6" fmla="*/ 1413783 w 1413783"/>
                <a:gd name="connsiteY6" fmla="*/ 782523 h 2993660"/>
                <a:gd name="connsiteX7" fmla="*/ 1413783 w 1413783"/>
                <a:gd name="connsiteY7" fmla="*/ 2993660 h 2993660"/>
                <a:gd name="connsiteX8" fmla="*/ 0 w 1413783"/>
                <a:gd name="connsiteY8" fmla="*/ 2993660 h 2993660"/>
                <a:gd name="connsiteX9" fmla="*/ 0 w 1413783"/>
                <a:gd name="connsiteY9" fmla="*/ 0 h 2993660"/>
                <a:gd name="connsiteX10" fmla="*/ 1413783 w 1413783"/>
                <a:gd name="connsiteY10" fmla="*/ 0 h 2993660"/>
                <a:gd name="connsiteX11" fmla="*/ 1413783 w 1413783"/>
                <a:gd name="connsiteY11" fmla="*/ 492222 h 2993660"/>
                <a:gd name="connsiteX12" fmla="*/ 1090718 w 1413783"/>
                <a:gd name="connsiteY12" fmla="*/ 492222 h 2993660"/>
                <a:gd name="connsiteX13" fmla="*/ 1084649 w 1413783"/>
                <a:gd name="connsiteY13" fmla="*/ 471989 h 2993660"/>
                <a:gd name="connsiteX14" fmla="*/ 706383 w 1413783"/>
                <a:gd name="connsiteY14" fmla="*/ 212489 h 2993660"/>
                <a:gd name="connsiteX15" fmla="*/ 328117 w 1413783"/>
                <a:gd name="connsiteY15" fmla="*/ 471989 h 2993660"/>
                <a:gd name="connsiteX16" fmla="*/ 322049 w 1413783"/>
                <a:gd name="connsiteY16" fmla="*/ 492222 h 2993660"/>
                <a:gd name="connsiteX17" fmla="*/ 0 w 1413783"/>
                <a:gd name="connsiteY17" fmla="*/ 492222 h 29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783" h="2993660">
                  <a:moveTo>
                    <a:pt x="0" y="782523"/>
                  </a:moveTo>
                  <a:lnTo>
                    <a:pt x="322049" y="782523"/>
                  </a:lnTo>
                  <a:lnTo>
                    <a:pt x="328117" y="802756"/>
                  </a:lnTo>
                  <a:cubicBezTo>
                    <a:pt x="390439" y="955253"/>
                    <a:pt x="536337" y="1062255"/>
                    <a:pt x="706383" y="1062255"/>
                  </a:cubicBezTo>
                  <a:cubicBezTo>
                    <a:pt x="876429" y="1062255"/>
                    <a:pt x="1022328" y="955253"/>
                    <a:pt x="1084649" y="802756"/>
                  </a:cubicBezTo>
                  <a:lnTo>
                    <a:pt x="1090717" y="782523"/>
                  </a:lnTo>
                  <a:lnTo>
                    <a:pt x="1413783" y="782523"/>
                  </a:lnTo>
                  <a:lnTo>
                    <a:pt x="1413783" y="2993660"/>
                  </a:lnTo>
                  <a:lnTo>
                    <a:pt x="0" y="2993660"/>
                  </a:lnTo>
                  <a:close/>
                  <a:moveTo>
                    <a:pt x="0" y="0"/>
                  </a:moveTo>
                  <a:lnTo>
                    <a:pt x="1413783" y="0"/>
                  </a:lnTo>
                  <a:lnTo>
                    <a:pt x="1413783" y="492222"/>
                  </a:lnTo>
                  <a:lnTo>
                    <a:pt x="1090718" y="492222"/>
                  </a:lnTo>
                  <a:lnTo>
                    <a:pt x="1084649" y="471989"/>
                  </a:lnTo>
                  <a:cubicBezTo>
                    <a:pt x="1022328" y="319492"/>
                    <a:pt x="876429" y="212489"/>
                    <a:pt x="706383" y="212489"/>
                  </a:cubicBezTo>
                  <a:cubicBezTo>
                    <a:pt x="536337" y="212489"/>
                    <a:pt x="390439" y="319492"/>
                    <a:pt x="328117" y="471989"/>
                  </a:cubicBezTo>
                  <a:lnTo>
                    <a:pt x="322049" y="492222"/>
                  </a:lnTo>
                  <a:lnTo>
                    <a:pt x="0" y="492222"/>
                  </a:lnTo>
                  <a:close/>
                </a:path>
              </a:pathLst>
            </a:custGeom>
            <a:solidFill>
              <a:srgbClr val="777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IN"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Shape 16">
              <a:extLst>
                <a:ext uri="{FF2B5EF4-FFF2-40B4-BE49-F238E27FC236}">
                  <a16:creationId xmlns:a16="http://schemas.microsoft.com/office/drawing/2014/main" id="{73BBE71C-97F3-499A-9512-AD2CF20CC9F6}"/>
                </a:ext>
              </a:extLst>
            </p:cNvPr>
            <p:cNvSpPr/>
            <p:nvPr/>
          </p:nvSpPr>
          <p:spPr>
            <a:xfrm>
              <a:off x="4608351" y="6147370"/>
              <a:ext cx="1404000" cy="2993660"/>
            </a:xfrm>
            <a:custGeom>
              <a:avLst/>
              <a:gdLst>
                <a:gd name="connsiteX0" fmla="*/ 0 w 1404000"/>
                <a:gd name="connsiteY0" fmla="*/ 807355 h 2993660"/>
                <a:gd name="connsiteX1" fmla="*/ 316210 w 1404000"/>
                <a:gd name="connsiteY1" fmla="*/ 807355 h 2993660"/>
                <a:gd name="connsiteX2" fmla="*/ 322278 w 1404000"/>
                <a:gd name="connsiteY2" fmla="*/ 827588 h 2993660"/>
                <a:gd name="connsiteX3" fmla="*/ 700544 w 1404000"/>
                <a:gd name="connsiteY3" fmla="*/ 1087087 h 2993660"/>
                <a:gd name="connsiteX4" fmla="*/ 1078810 w 1404000"/>
                <a:gd name="connsiteY4" fmla="*/ 827588 h 2993660"/>
                <a:gd name="connsiteX5" fmla="*/ 1084878 w 1404000"/>
                <a:gd name="connsiteY5" fmla="*/ 807355 h 2993660"/>
                <a:gd name="connsiteX6" fmla="*/ 1404000 w 1404000"/>
                <a:gd name="connsiteY6" fmla="*/ 807355 h 2993660"/>
                <a:gd name="connsiteX7" fmla="*/ 1404000 w 1404000"/>
                <a:gd name="connsiteY7" fmla="*/ 2993660 h 2993660"/>
                <a:gd name="connsiteX8" fmla="*/ 0 w 1404000"/>
                <a:gd name="connsiteY8" fmla="*/ 2993660 h 2993660"/>
                <a:gd name="connsiteX9" fmla="*/ 0 w 1404000"/>
                <a:gd name="connsiteY9" fmla="*/ 0 h 2993660"/>
                <a:gd name="connsiteX10" fmla="*/ 1404000 w 1404000"/>
                <a:gd name="connsiteY10" fmla="*/ 0 h 2993660"/>
                <a:gd name="connsiteX11" fmla="*/ 1404000 w 1404000"/>
                <a:gd name="connsiteY11" fmla="*/ 517054 h 2993660"/>
                <a:gd name="connsiteX12" fmla="*/ 1084879 w 1404000"/>
                <a:gd name="connsiteY12" fmla="*/ 517054 h 2993660"/>
                <a:gd name="connsiteX13" fmla="*/ 1078810 w 1404000"/>
                <a:gd name="connsiteY13" fmla="*/ 496821 h 2993660"/>
                <a:gd name="connsiteX14" fmla="*/ 700544 w 1404000"/>
                <a:gd name="connsiteY14" fmla="*/ 237321 h 2993660"/>
                <a:gd name="connsiteX15" fmla="*/ 322278 w 1404000"/>
                <a:gd name="connsiteY15" fmla="*/ 496821 h 2993660"/>
                <a:gd name="connsiteX16" fmla="*/ 316210 w 1404000"/>
                <a:gd name="connsiteY16" fmla="*/ 517054 h 2993660"/>
                <a:gd name="connsiteX17" fmla="*/ 0 w 1404000"/>
                <a:gd name="connsiteY17" fmla="*/ 517054 h 29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4000" h="2993660">
                  <a:moveTo>
                    <a:pt x="0" y="807355"/>
                  </a:moveTo>
                  <a:lnTo>
                    <a:pt x="316210" y="807355"/>
                  </a:lnTo>
                  <a:lnTo>
                    <a:pt x="322278" y="827588"/>
                  </a:lnTo>
                  <a:cubicBezTo>
                    <a:pt x="384600" y="980085"/>
                    <a:pt x="530498" y="1087087"/>
                    <a:pt x="700544" y="1087087"/>
                  </a:cubicBezTo>
                  <a:cubicBezTo>
                    <a:pt x="870590" y="1087087"/>
                    <a:pt x="1016489" y="980085"/>
                    <a:pt x="1078810" y="827588"/>
                  </a:cubicBezTo>
                  <a:lnTo>
                    <a:pt x="1084878" y="807355"/>
                  </a:lnTo>
                  <a:lnTo>
                    <a:pt x="1404000" y="807355"/>
                  </a:lnTo>
                  <a:lnTo>
                    <a:pt x="1404000" y="2993660"/>
                  </a:lnTo>
                  <a:lnTo>
                    <a:pt x="0" y="2993660"/>
                  </a:lnTo>
                  <a:close/>
                  <a:moveTo>
                    <a:pt x="0" y="0"/>
                  </a:moveTo>
                  <a:lnTo>
                    <a:pt x="1404000" y="0"/>
                  </a:lnTo>
                  <a:lnTo>
                    <a:pt x="1404000" y="517054"/>
                  </a:lnTo>
                  <a:lnTo>
                    <a:pt x="1084879" y="517054"/>
                  </a:lnTo>
                  <a:lnTo>
                    <a:pt x="1078810" y="496821"/>
                  </a:lnTo>
                  <a:cubicBezTo>
                    <a:pt x="1016489" y="344324"/>
                    <a:pt x="870590" y="237321"/>
                    <a:pt x="700544" y="237321"/>
                  </a:cubicBezTo>
                  <a:cubicBezTo>
                    <a:pt x="530498" y="237321"/>
                    <a:pt x="384600" y="344324"/>
                    <a:pt x="322278" y="496821"/>
                  </a:cubicBezTo>
                  <a:lnTo>
                    <a:pt x="316210" y="517054"/>
                  </a:lnTo>
                  <a:lnTo>
                    <a:pt x="0" y="517054"/>
                  </a:lnTo>
                  <a:close/>
                </a:path>
              </a:pathLst>
            </a:custGeom>
            <a:solidFill>
              <a:srgbClr val="58B1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C9BC0267-1C64-40B4-91C1-2D5433DDD8DB}"/>
                </a:ext>
              </a:extLst>
            </p:cNvPr>
            <p:cNvSpPr/>
            <p:nvPr/>
          </p:nvSpPr>
          <p:spPr>
            <a:xfrm>
              <a:off x="6108841" y="6147370"/>
              <a:ext cx="1404000" cy="2993660"/>
            </a:xfrm>
            <a:custGeom>
              <a:avLst/>
              <a:gdLst>
                <a:gd name="connsiteX0" fmla="*/ 0 w 1404000"/>
                <a:gd name="connsiteY0" fmla="*/ 822967 h 2993660"/>
                <a:gd name="connsiteX1" fmla="*/ 322641 w 1404000"/>
                <a:gd name="connsiteY1" fmla="*/ 822967 h 2993660"/>
                <a:gd name="connsiteX2" fmla="*/ 328709 w 1404000"/>
                <a:gd name="connsiteY2" fmla="*/ 843200 h 2993660"/>
                <a:gd name="connsiteX3" fmla="*/ 706975 w 1404000"/>
                <a:gd name="connsiteY3" fmla="*/ 1102699 h 2993660"/>
                <a:gd name="connsiteX4" fmla="*/ 1085241 w 1404000"/>
                <a:gd name="connsiteY4" fmla="*/ 843200 h 2993660"/>
                <a:gd name="connsiteX5" fmla="*/ 1091309 w 1404000"/>
                <a:gd name="connsiteY5" fmla="*/ 822967 h 2993660"/>
                <a:gd name="connsiteX6" fmla="*/ 1404000 w 1404000"/>
                <a:gd name="connsiteY6" fmla="*/ 822967 h 2993660"/>
                <a:gd name="connsiteX7" fmla="*/ 1404000 w 1404000"/>
                <a:gd name="connsiteY7" fmla="*/ 2993660 h 2993660"/>
                <a:gd name="connsiteX8" fmla="*/ 0 w 1404000"/>
                <a:gd name="connsiteY8" fmla="*/ 2993660 h 2993660"/>
                <a:gd name="connsiteX9" fmla="*/ 0 w 1404000"/>
                <a:gd name="connsiteY9" fmla="*/ 0 h 2993660"/>
                <a:gd name="connsiteX10" fmla="*/ 1404000 w 1404000"/>
                <a:gd name="connsiteY10" fmla="*/ 0 h 2993660"/>
                <a:gd name="connsiteX11" fmla="*/ 1404000 w 1404000"/>
                <a:gd name="connsiteY11" fmla="*/ 532666 h 2993660"/>
                <a:gd name="connsiteX12" fmla="*/ 1091310 w 1404000"/>
                <a:gd name="connsiteY12" fmla="*/ 532666 h 2993660"/>
                <a:gd name="connsiteX13" fmla="*/ 1085241 w 1404000"/>
                <a:gd name="connsiteY13" fmla="*/ 512433 h 2993660"/>
                <a:gd name="connsiteX14" fmla="*/ 706975 w 1404000"/>
                <a:gd name="connsiteY14" fmla="*/ 252933 h 2993660"/>
                <a:gd name="connsiteX15" fmla="*/ 328709 w 1404000"/>
                <a:gd name="connsiteY15" fmla="*/ 512433 h 2993660"/>
                <a:gd name="connsiteX16" fmla="*/ 322641 w 1404000"/>
                <a:gd name="connsiteY16" fmla="*/ 532666 h 2993660"/>
                <a:gd name="connsiteX17" fmla="*/ 0 w 1404000"/>
                <a:gd name="connsiteY17" fmla="*/ 532666 h 29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4000" h="2993660">
                  <a:moveTo>
                    <a:pt x="0" y="822967"/>
                  </a:moveTo>
                  <a:lnTo>
                    <a:pt x="322641" y="822967"/>
                  </a:lnTo>
                  <a:lnTo>
                    <a:pt x="328709" y="843200"/>
                  </a:lnTo>
                  <a:cubicBezTo>
                    <a:pt x="391031" y="995697"/>
                    <a:pt x="536929" y="1102699"/>
                    <a:pt x="706975" y="1102699"/>
                  </a:cubicBezTo>
                  <a:cubicBezTo>
                    <a:pt x="877021" y="1102699"/>
                    <a:pt x="1022920" y="995697"/>
                    <a:pt x="1085241" y="843200"/>
                  </a:cubicBezTo>
                  <a:lnTo>
                    <a:pt x="1091309" y="822967"/>
                  </a:lnTo>
                  <a:lnTo>
                    <a:pt x="1404000" y="822967"/>
                  </a:lnTo>
                  <a:lnTo>
                    <a:pt x="1404000" y="2993660"/>
                  </a:lnTo>
                  <a:lnTo>
                    <a:pt x="0" y="2993660"/>
                  </a:lnTo>
                  <a:close/>
                  <a:moveTo>
                    <a:pt x="0" y="0"/>
                  </a:moveTo>
                  <a:lnTo>
                    <a:pt x="1404000" y="0"/>
                  </a:lnTo>
                  <a:lnTo>
                    <a:pt x="1404000" y="532666"/>
                  </a:lnTo>
                  <a:lnTo>
                    <a:pt x="1091310" y="532666"/>
                  </a:lnTo>
                  <a:lnTo>
                    <a:pt x="1085241" y="512433"/>
                  </a:lnTo>
                  <a:cubicBezTo>
                    <a:pt x="1022920" y="359936"/>
                    <a:pt x="877021" y="252933"/>
                    <a:pt x="706975" y="252933"/>
                  </a:cubicBezTo>
                  <a:cubicBezTo>
                    <a:pt x="536929" y="252933"/>
                    <a:pt x="391031" y="359936"/>
                    <a:pt x="328709" y="512433"/>
                  </a:cubicBezTo>
                  <a:lnTo>
                    <a:pt x="322641" y="532666"/>
                  </a:lnTo>
                  <a:lnTo>
                    <a:pt x="0" y="532666"/>
                  </a:lnTo>
                  <a:close/>
                </a:path>
              </a:pathLst>
            </a:custGeom>
            <a:solidFill>
              <a:srgbClr val="63B8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3FB2A6F4-29EC-473A-A8F7-5390AB0A3144}"/>
                </a:ext>
              </a:extLst>
            </p:cNvPr>
            <p:cNvSpPr txBox="1"/>
            <p:nvPr/>
          </p:nvSpPr>
          <p:spPr>
            <a:xfrm>
              <a:off x="3500586" y="6147376"/>
              <a:ext cx="659145" cy="216141"/>
            </a:xfrm>
            <a:prstGeom prst="rect">
              <a:avLst/>
            </a:prstGeom>
            <a:noFill/>
          </p:spPr>
          <p:txBody>
            <a:bodyPr wrap="non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Horizon 1</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6AB8832-23FE-40AB-B656-E68F23DA4D3D}"/>
                </a:ext>
              </a:extLst>
            </p:cNvPr>
            <p:cNvSpPr txBox="1"/>
            <p:nvPr/>
          </p:nvSpPr>
          <p:spPr>
            <a:xfrm>
              <a:off x="4988998" y="6147376"/>
              <a:ext cx="659145" cy="216141"/>
            </a:xfrm>
            <a:prstGeom prst="rect">
              <a:avLst/>
            </a:prstGeom>
            <a:noFill/>
          </p:spPr>
          <p:txBody>
            <a:bodyPr wrap="non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Horizon 2</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97218243-0609-4FB1-97B4-9519067BD92D}"/>
                </a:ext>
              </a:extLst>
            </p:cNvPr>
            <p:cNvSpPr txBox="1"/>
            <p:nvPr/>
          </p:nvSpPr>
          <p:spPr>
            <a:xfrm>
              <a:off x="6489488" y="6156358"/>
              <a:ext cx="659145" cy="216141"/>
            </a:xfrm>
            <a:prstGeom prst="rect">
              <a:avLst/>
            </a:prstGeom>
            <a:noFill/>
          </p:spPr>
          <p:txBody>
            <a:bodyPr wrap="non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Horizon 3</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474BF54-4AE5-4F55-BA36-56D41F6E33A5}"/>
                </a:ext>
              </a:extLst>
            </p:cNvPr>
            <p:cNvSpPr txBox="1"/>
            <p:nvPr/>
          </p:nvSpPr>
          <p:spPr>
            <a:xfrm>
              <a:off x="3466617" y="7250837"/>
              <a:ext cx="694213" cy="216141"/>
            </a:xfrm>
            <a:prstGeom prst="rect">
              <a:avLst/>
            </a:prstGeom>
            <a:noFill/>
          </p:spPr>
          <p:txBody>
            <a:bodyPr wrap="non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areas</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C7CACC24-C738-46AD-92B9-55B4968EFBAD}"/>
                </a:ext>
              </a:extLst>
            </p:cNvPr>
            <p:cNvSpPr txBox="1"/>
            <p:nvPr/>
          </p:nvSpPr>
          <p:spPr>
            <a:xfrm>
              <a:off x="4719630" y="7250837"/>
              <a:ext cx="1189470" cy="216141"/>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Immediate Growth</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400FE623-89B6-4A1B-AB17-EE015453B7E4}"/>
                </a:ext>
              </a:extLst>
            </p:cNvPr>
            <p:cNvSpPr txBox="1"/>
            <p:nvPr/>
          </p:nvSpPr>
          <p:spPr>
            <a:xfrm>
              <a:off x="6237158" y="7250837"/>
              <a:ext cx="1155385" cy="216141"/>
            </a:xfrm>
            <a:prstGeom prst="rect">
              <a:avLst/>
            </a:prstGeom>
            <a:noFill/>
          </p:spPr>
          <p:txBody>
            <a:bodyPr wrap="non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Long Term Growth</a:t>
              </a:r>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Arrow: Down 24">
              <a:extLst>
                <a:ext uri="{FF2B5EF4-FFF2-40B4-BE49-F238E27FC236}">
                  <a16:creationId xmlns:a16="http://schemas.microsoft.com/office/drawing/2014/main" id="{3EC50325-163C-4836-881A-6784E9F29B30}"/>
                </a:ext>
              </a:extLst>
            </p:cNvPr>
            <p:cNvSpPr/>
            <p:nvPr/>
          </p:nvSpPr>
          <p:spPr>
            <a:xfrm>
              <a:off x="3619432" y="7509187"/>
              <a:ext cx="388577" cy="29453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sp>
          <p:nvSpPr>
            <p:cNvPr id="26" name="Arrow: Down 25">
              <a:extLst>
                <a:ext uri="{FF2B5EF4-FFF2-40B4-BE49-F238E27FC236}">
                  <a16:creationId xmlns:a16="http://schemas.microsoft.com/office/drawing/2014/main" id="{FDB677E3-954C-4C59-B25C-BF00C8E8D8F9}"/>
                </a:ext>
              </a:extLst>
            </p:cNvPr>
            <p:cNvSpPr/>
            <p:nvPr/>
          </p:nvSpPr>
          <p:spPr>
            <a:xfrm>
              <a:off x="5116063" y="7509187"/>
              <a:ext cx="388577" cy="29453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sp>
          <p:nvSpPr>
            <p:cNvPr id="27" name="Arrow: Down 26">
              <a:extLst>
                <a:ext uri="{FF2B5EF4-FFF2-40B4-BE49-F238E27FC236}">
                  <a16:creationId xmlns:a16="http://schemas.microsoft.com/office/drawing/2014/main" id="{9D0E12D9-1DB3-4024-A773-862844E75D0B}"/>
                </a:ext>
              </a:extLst>
            </p:cNvPr>
            <p:cNvSpPr/>
            <p:nvPr/>
          </p:nvSpPr>
          <p:spPr>
            <a:xfrm>
              <a:off x="6616553" y="7509187"/>
              <a:ext cx="388577" cy="29453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7B81F11C-B9BA-4DFF-9981-80C173CC193B}"/>
                </a:ext>
              </a:extLst>
            </p:cNvPr>
            <p:cNvGrpSpPr/>
            <p:nvPr/>
          </p:nvGrpSpPr>
          <p:grpSpPr>
            <a:xfrm>
              <a:off x="3162265" y="7870369"/>
              <a:ext cx="1258351" cy="1177251"/>
              <a:chOff x="3162265" y="7644203"/>
              <a:chExt cx="1258351" cy="1177251"/>
            </a:xfrm>
          </p:grpSpPr>
          <p:sp>
            <p:nvSpPr>
              <p:cNvPr id="37" name="Rectangle: Rounded Corners 36">
                <a:extLst>
                  <a:ext uri="{FF2B5EF4-FFF2-40B4-BE49-F238E27FC236}">
                    <a16:creationId xmlns:a16="http://schemas.microsoft.com/office/drawing/2014/main" id="{E8C542BD-AA0F-485E-ADC5-147B72891A8B}"/>
                  </a:ext>
                </a:extLst>
              </p:cNvPr>
              <p:cNvSpPr/>
              <p:nvPr/>
            </p:nvSpPr>
            <p:spPr>
              <a:xfrm>
                <a:off x="3162265" y="7644203"/>
                <a:ext cx="1258351" cy="1177251"/>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2C088EBF-FF1A-4A5F-9FA2-2CC8FC8C51E0}"/>
                  </a:ext>
                </a:extLst>
              </p:cNvPr>
              <p:cNvSpPr txBox="1"/>
              <p:nvPr/>
            </p:nvSpPr>
            <p:spPr>
              <a:xfrm>
                <a:off x="3220455" y="7682161"/>
                <a:ext cx="1141972" cy="216141"/>
              </a:xfrm>
              <a:prstGeom prst="rect">
                <a:avLst/>
              </a:prstGeom>
              <a:noFill/>
            </p:spPr>
            <p:txBody>
              <a:bodyPr wrap="none" rtlCol="0">
                <a:spAutoFit/>
              </a:bodyPr>
              <a:lstStyle/>
              <a:p>
                <a:pPr algn="ctr"/>
                <a:r>
                  <a:rPr lang="en-IN" sz="1600" b="1" u="sng" dirty="0">
                    <a:solidFill>
                      <a:srgbClr val="FFFFFF"/>
                    </a:solidFill>
                    <a:latin typeface="Open Sans" panose="020B0606030504020204" pitchFamily="34" charset="0"/>
                    <a:ea typeface="Open Sans" panose="020B0606030504020204" pitchFamily="34" charset="0"/>
                    <a:cs typeface="Open Sans" panose="020B0606030504020204" pitchFamily="34" charset="0"/>
                  </a:rPr>
                  <a:t>Enhance the core</a:t>
                </a:r>
              </a:p>
            </p:txBody>
          </p:sp>
          <p:sp>
            <p:nvSpPr>
              <p:cNvPr id="39" name="TextBox 38">
                <a:extLst>
                  <a:ext uri="{FF2B5EF4-FFF2-40B4-BE49-F238E27FC236}">
                    <a16:creationId xmlns:a16="http://schemas.microsoft.com/office/drawing/2014/main" id="{B75BBC46-7229-4955-882D-935FBBF59517}"/>
                  </a:ext>
                </a:extLst>
              </p:cNvPr>
              <p:cNvSpPr txBox="1"/>
              <p:nvPr/>
            </p:nvSpPr>
            <p:spPr>
              <a:xfrm>
                <a:off x="3173065" y="7924943"/>
                <a:ext cx="1247551" cy="648422"/>
              </a:xfrm>
              <a:prstGeom prst="rect">
                <a:avLst/>
              </a:prstGeom>
              <a:noFill/>
            </p:spPr>
            <p:txBody>
              <a:bodyPr wrap="square" rtlCol="0">
                <a:spAutoFit/>
              </a:bodyPr>
              <a:lstStyle/>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Revenue Assurance</a:t>
                </a:r>
              </a:p>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Fraud Management</a:t>
                </a:r>
              </a:p>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Asset Assurance</a:t>
                </a:r>
              </a:p>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Partner Management</a:t>
                </a:r>
              </a:p>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Network Analytics</a:t>
                </a:r>
              </a:p>
            </p:txBody>
          </p:sp>
        </p:grpSp>
        <p:grpSp>
          <p:nvGrpSpPr>
            <p:cNvPr id="29" name="Group 28">
              <a:extLst>
                <a:ext uri="{FF2B5EF4-FFF2-40B4-BE49-F238E27FC236}">
                  <a16:creationId xmlns:a16="http://schemas.microsoft.com/office/drawing/2014/main" id="{45BEF0EC-5377-4D7C-A0C0-0EA4FE86A371}"/>
                </a:ext>
              </a:extLst>
            </p:cNvPr>
            <p:cNvGrpSpPr/>
            <p:nvPr/>
          </p:nvGrpSpPr>
          <p:grpSpPr>
            <a:xfrm>
              <a:off x="4683434" y="7870369"/>
              <a:ext cx="1330600" cy="1177251"/>
              <a:chOff x="4683434" y="7740617"/>
              <a:chExt cx="1330600" cy="1177251"/>
            </a:xfrm>
          </p:grpSpPr>
          <p:sp>
            <p:nvSpPr>
              <p:cNvPr id="34" name="Rectangle: Rounded Corners 33">
                <a:extLst>
                  <a:ext uri="{FF2B5EF4-FFF2-40B4-BE49-F238E27FC236}">
                    <a16:creationId xmlns:a16="http://schemas.microsoft.com/office/drawing/2014/main" id="{EF9E2DC4-6A45-432F-94D4-474F6DAACF25}"/>
                  </a:ext>
                </a:extLst>
              </p:cNvPr>
              <p:cNvSpPr/>
              <p:nvPr/>
            </p:nvSpPr>
            <p:spPr>
              <a:xfrm>
                <a:off x="4701047" y="7740617"/>
                <a:ext cx="1258351" cy="1177251"/>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4245FB88-2921-4B6C-9335-3B3EF7D03ADB}"/>
                  </a:ext>
                </a:extLst>
              </p:cNvPr>
              <p:cNvSpPr txBox="1"/>
              <p:nvPr/>
            </p:nvSpPr>
            <p:spPr>
              <a:xfrm>
                <a:off x="4701046" y="7787035"/>
                <a:ext cx="1275965" cy="373334"/>
              </a:xfrm>
              <a:prstGeom prst="rect">
                <a:avLst/>
              </a:prstGeom>
              <a:noFill/>
            </p:spPr>
            <p:txBody>
              <a:bodyPr wrap="square" rtlCol="0">
                <a:spAutoFit/>
              </a:bodyPr>
              <a:lstStyle/>
              <a:p>
                <a:r>
                  <a:rPr lang="en-IN"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Growth in new areas</a:t>
                </a:r>
              </a:p>
            </p:txBody>
          </p:sp>
          <p:sp>
            <p:nvSpPr>
              <p:cNvPr id="36" name="TextBox 35">
                <a:extLst>
                  <a:ext uri="{FF2B5EF4-FFF2-40B4-BE49-F238E27FC236}">
                    <a16:creationId xmlns:a16="http://schemas.microsoft.com/office/drawing/2014/main" id="{9BA2AA22-9972-49F5-AEFD-A57A4E0BA50A}"/>
                  </a:ext>
                </a:extLst>
              </p:cNvPr>
              <p:cNvSpPr txBox="1"/>
              <p:nvPr/>
            </p:nvSpPr>
            <p:spPr>
              <a:xfrm>
                <a:off x="4683434" y="8160368"/>
                <a:ext cx="1330600" cy="412632"/>
              </a:xfrm>
              <a:prstGeom prst="rect">
                <a:avLst/>
              </a:prstGeom>
              <a:noFill/>
            </p:spPr>
            <p:txBody>
              <a:bodyPr wrap="square" rtlCol="0">
                <a:spAutoFit/>
              </a:bodyPr>
              <a:lstStyle/>
              <a:p>
                <a:pPr marL="285750" indent="-285750">
                  <a:buFont typeface="Calibri" panose="020F050202020403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IoT Security                (Multi-vertical product)</a:t>
                </a:r>
              </a:p>
              <a:p>
                <a:pPr marL="285750" indent="-285750">
                  <a:buFont typeface="Calibri" panose="020F0502020204030204" pitchFamily="34" charset="0"/>
                  <a:buChar char="―"/>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Analytics </a:t>
                </a:r>
              </a:p>
            </p:txBody>
          </p:sp>
        </p:grpSp>
        <p:grpSp>
          <p:nvGrpSpPr>
            <p:cNvPr id="30" name="Group 29">
              <a:extLst>
                <a:ext uri="{FF2B5EF4-FFF2-40B4-BE49-F238E27FC236}">
                  <a16:creationId xmlns:a16="http://schemas.microsoft.com/office/drawing/2014/main" id="{2E85FD32-EB41-41D6-8A7F-837684271253}"/>
                </a:ext>
              </a:extLst>
            </p:cNvPr>
            <p:cNvGrpSpPr/>
            <p:nvPr/>
          </p:nvGrpSpPr>
          <p:grpSpPr>
            <a:xfrm>
              <a:off x="6173497" y="7870369"/>
              <a:ext cx="1339344" cy="1177251"/>
              <a:chOff x="6173497" y="7885767"/>
              <a:chExt cx="1339344" cy="1177251"/>
            </a:xfrm>
          </p:grpSpPr>
          <p:sp>
            <p:nvSpPr>
              <p:cNvPr id="31" name="Rectangle: Rounded Corners 30">
                <a:extLst>
                  <a:ext uri="{FF2B5EF4-FFF2-40B4-BE49-F238E27FC236}">
                    <a16:creationId xmlns:a16="http://schemas.microsoft.com/office/drawing/2014/main" id="{8E8A0CD4-0264-4B51-8973-2D65F8392092}"/>
                  </a:ext>
                </a:extLst>
              </p:cNvPr>
              <p:cNvSpPr/>
              <p:nvPr/>
            </p:nvSpPr>
            <p:spPr>
              <a:xfrm>
                <a:off x="6173497" y="7885767"/>
                <a:ext cx="1258351" cy="1177251"/>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169BDF1D-D018-41B6-B1BF-E2A2D01EB902}"/>
                  </a:ext>
                </a:extLst>
              </p:cNvPr>
              <p:cNvSpPr txBox="1"/>
              <p:nvPr/>
            </p:nvSpPr>
            <p:spPr>
              <a:xfrm>
                <a:off x="6240672" y="7899492"/>
                <a:ext cx="1158538" cy="510878"/>
              </a:xfrm>
              <a:prstGeom prst="rect">
                <a:avLst/>
              </a:prstGeom>
              <a:noFill/>
            </p:spPr>
            <p:txBody>
              <a:bodyPr wrap="square" rtlCol="0">
                <a:spAutoFit/>
              </a:bodyPr>
              <a:lstStyle/>
              <a:p>
                <a:pPr algn="ctr"/>
                <a:r>
                  <a:rPr lang="en-IN"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Invest in</a:t>
                </a:r>
              </a:p>
              <a:p>
                <a:pPr algn="ctr"/>
                <a:r>
                  <a:rPr lang="en-IN"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Emerging Areas </a:t>
                </a:r>
              </a:p>
              <a:p>
                <a:pPr algn="ctr"/>
                <a:r>
                  <a:rPr lang="en-IN"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(Multi-Vertical SaaS)</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BFC6C07C-C581-4A96-B02C-E0A66F396E5A}"/>
                  </a:ext>
                </a:extLst>
              </p:cNvPr>
              <p:cNvSpPr txBox="1"/>
              <p:nvPr/>
            </p:nvSpPr>
            <p:spPr>
              <a:xfrm>
                <a:off x="6227085" y="8453345"/>
                <a:ext cx="1285756" cy="294737"/>
              </a:xfrm>
              <a:prstGeom prst="rect">
                <a:avLst/>
              </a:prstGeom>
              <a:noFill/>
            </p:spPr>
            <p:txBody>
              <a:bodyPr wrap="square" rtlCol="0">
                <a:spAutoFit/>
              </a:bodyPr>
              <a:lstStyle/>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Crunch Metrics </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alibri" panose="020F0502020204030204" pitchFamily="34" charset="0"/>
                  <a:buChar char="―"/>
                </a:pPr>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Digital Identity</a:t>
                </a:r>
              </a:p>
            </p:txBody>
          </p:sp>
        </p:grpSp>
      </p:grpSp>
      <p:sp>
        <p:nvSpPr>
          <p:cNvPr id="91" name="TextBox 90">
            <a:extLst>
              <a:ext uri="{FF2B5EF4-FFF2-40B4-BE49-F238E27FC236}">
                <a16:creationId xmlns:a16="http://schemas.microsoft.com/office/drawing/2014/main" id="{9035EC04-40D0-46E1-9BD1-03DE2297098B}"/>
              </a:ext>
            </a:extLst>
          </p:cNvPr>
          <p:cNvSpPr txBox="1"/>
          <p:nvPr/>
        </p:nvSpPr>
        <p:spPr>
          <a:xfrm>
            <a:off x="1281706" y="6133405"/>
            <a:ext cx="9628589" cy="369332"/>
          </a:xfrm>
          <a:prstGeom prst="rect">
            <a:avLst/>
          </a:prstGeom>
          <a:noFill/>
        </p:spPr>
        <p:txBody>
          <a:bodyPr wrap="square" rtlCol="0">
            <a:spAutoFit/>
          </a:bodyPr>
          <a:lstStyle/>
          <a:p>
            <a:pPr algn="ctr"/>
            <a:r>
              <a:rPr lang="en-US" b="1" dirty="0">
                <a:solidFill>
                  <a:schemeClr val="tx1">
                    <a:lumMod val="50000"/>
                  </a:schemeClr>
                </a:solidFill>
                <a:latin typeface="Open Sans" panose="020B0606030504020204"/>
              </a:rPr>
              <a:t>Successful execution of strategy will create substantial value for all stakeholders</a:t>
            </a:r>
            <a:endParaRPr lang="en-IN" b="1" dirty="0">
              <a:solidFill>
                <a:schemeClr val="tx1">
                  <a:lumMod val="50000"/>
                </a:schemeClr>
              </a:solidFill>
              <a:latin typeface="Open Sans" panose="020B0606030504020204"/>
            </a:endParaRPr>
          </a:p>
        </p:txBody>
      </p:sp>
      <p:sp>
        <p:nvSpPr>
          <p:cNvPr id="7" name="Slide Number Placeholder 6">
            <a:extLst>
              <a:ext uri="{FF2B5EF4-FFF2-40B4-BE49-F238E27FC236}">
                <a16:creationId xmlns:a16="http://schemas.microsoft.com/office/drawing/2014/main" id="{AB4A8374-B393-4C63-BBD6-7250E3122B3F}"/>
              </a:ext>
            </a:extLst>
          </p:cNvPr>
          <p:cNvSpPr>
            <a:spLocks noGrp="1"/>
          </p:cNvSpPr>
          <p:nvPr>
            <p:ph type="sldNum" sz="quarter" idx="12"/>
          </p:nvPr>
        </p:nvSpPr>
        <p:spPr/>
        <p:txBody>
          <a:bodyPr/>
          <a:lstStyle/>
          <a:p>
            <a:fld id="{1FE84135-0167-4CE1-BB4F-A8A556ED47B4}" type="slidenum">
              <a:rPr lang="en-US" smtClean="0"/>
              <a:pPr/>
              <a:t>8</a:t>
            </a:fld>
            <a:endParaRPr lang="en-US"/>
          </a:p>
        </p:txBody>
      </p:sp>
    </p:spTree>
    <p:extLst>
      <p:ext uri="{BB962C8B-B14F-4D97-AF65-F5344CB8AC3E}">
        <p14:creationId xmlns:p14="http://schemas.microsoft.com/office/powerpoint/2010/main" val="270297892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Subex –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Partner for </a:t>
            </a:r>
            <a:r>
              <a:rPr lang="en-US" dirty="0">
                <a:latin typeface="Open Sans" panose="020B0606030504020204" pitchFamily="34" charset="0"/>
                <a:ea typeface="Open Sans" panose="020B0606030504020204" pitchFamily="34" charset="0"/>
                <a:cs typeface="Open Sans" panose="020B0606030504020204" pitchFamily="34" charset="0"/>
              </a:rPr>
              <a:t>Digital Trust </a:t>
            </a:r>
          </a:p>
        </p:txBody>
      </p:sp>
      <p:sp>
        <p:nvSpPr>
          <p:cNvPr id="8" name="Slide Number Placeholder 7">
            <a:extLst>
              <a:ext uri="{FF2B5EF4-FFF2-40B4-BE49-F238E27FC236}">
                <a16:creationId xmlns:a16="http://schemas.microsoft.com/office/drawing/2014/main" id="{C1071348-A3B5-41C9-9CE1-8A1C90551752}"/>
              </a:ext>
            </a:extLst>
          </p:cNvPr>
          <p:cNvSpPr>
            <a:spLocks noGrp="1"/>
          </p:cNvSpPr>
          <p:nvPr>
            <p:ph type="sldNum" sz="quarter" idx="12"/>
          </p:nvPr>
        </p:nvSpPr>
        <p:spPr/>
        <p:txBody>
          <a:bodyPr/>
          <a:lstStyle/>
          <a:p>
            <a:fld id="{1FE84135-0167-4CE1-BB4F-A8A556ED47B4}" type="slidenum">
              <a:rPr lang="en-US" smtClean="0"/>
              <a:pPr/>
              <a:t>9</a:t>
            </a:fld>
            <a:endParaRPr lang="en-US"/>
          </a:p>
        </p:txBody>
      </p:sp>
      <p:grpSp>
        <p:nvGrpSpPr>
          <p:cNvPr id="7" name="Group 6">
            <a:extLst>
              <a:ext uri="{FF2B5EF4-FFF2-40B4-BE49-F238E27FC236}">
                <a16:creationId xmlns:a16="http://schemas.microsoft.com/office/drawing/2014/main" id="{569BEF95-BE82-4AE9-8DB3-2C4907098DA0}"/>
              </a:ext>
            </a:extLst>
          </p:cNvPr>
          <p:cNvGrpSpPr/>
          <p:nvPr/>
        </p:nvGrpSpPr>
        <p:grpSpPr>
          <a:xfrm>
            <a:off x="1765277" y="1877044"/>
            <a:ext cx="8559076" cy="8127659"/>
            <a:chOff x="1765277" y="1877044"/>
            <a:chExt cx="8559076" cy="8127659"/>
          </a:xfrm>
        </p:grpSpPr>
        <p:sp>
          <p:nvSpPr>
            <p:cNvPr id="9" name="Freeform: Shape 8">
              <a:extLst>
                <a:ext uri="{FF2B5EF4-FFF2-40B4-BE49-F238E27FC236}">
                  <a16:creationId xmlns:a16="http://schemas.microsoft.com/office/drawing/2014/main" id="{4AA30053-A2F0-4C08-8A45-41630BB5868E}"/>
                </a:ext>
              </a:extLst>
            </p:cNvPr>
            <p:cNvSpPr/>
            <p:nvPr/>
          </p:nvSpPr>
          <p:spPr>
            <a:xfrm>
              <a:off x="1765277" y="1877044"/>
              <a:ext cx="8559076" cy="4355864"/>
            </a:xfrm>
            <a:custGeom>
              <a:avLst/>
              <a:gdLst>
                <a:gd name="connsiteX0" fmla="*/ 3234455 w 6468910"/>
                <a:gd name="connsiteY0" fmla="*/ 0 h 3234456"/>
                <a:gd name="connsiteX1" fmla="*/ 6468910 w 6468910"/>
                <a:gd name="connsiteY1" fmla="*/ 3234455 h 3234456"/>
                <a:gd name="connsiteX2" fmla="*/ 6468910 w 6468910"/>
                <a:gd name="connsiteY2" fmla="*/ 3234456 h 3234456"/>
                <a:gd name="connsiteX3" fmla="*/ 5296549 w 6468910"/>
                <a:gd name="connsiteY3" fmla="*/ 3234456 h 3234456"/>
                <a:gd name="connsiteX4" fmla="*/ 3234456 w 6468910"/>
                <a:gd name="connsiteY4" fmla="*/ 1172363 h 3234456"/>
                <a:gd name="connsiteX5" fmla="*/ 1172363 w 6468910"/>
                <a:gd name="connsiteY5" fmla="*/ 3234456 h 3234456"/>
                <a:gd name="connsiteX6" fmla="*/ 0 w 6468910"/>
                <a:gd name="connsiteY6" fmla="*/ 3234456 h 3234456"/>
                <a:gd name="connsiteX7" fmla="*/ 0 w 6468910"/>
                <a:gd name="connsiteY7" fmla="*/ 3234455 h 3234456"/>
                <a:gd name="connsiteX8" fmla="*/ 3234455 w 6468910"/>
                <a:gd name="connsiteY8" fmla="*/ 0 h 32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910" h="3234456">
                  <a:moveTo>
                    <a:pt x="3234455" y="0"/>
                  </a:moveTo>
                  <a:cubicBezTo>
                    <a:pt x="5020795" y="0"/>
                    <a:pt x="6468910" y="1448115"/>
                    <a:pt x="6468910" y="3234455"/>
                  </a:cubicBezTo>
                  <a:lnTo>
                    <a:pt x="6468910" y="3234456"/>
                  </a:lnTo>
                  <a:lnTo>
                    <a:pt x="5296549" y="3234456"/>
                  </a:lnTo>
                  <a:cubicBezTo>
                    <a:pt x="5296549" y="2095593"/>
                    <a:pt x="4373319" y="1172363"/>
                    <a:pt x="3234456" y="1172363"/>
                  </a:cubicBezTo>
                  <a:cubicBezTo>
                    <a:pt x="2095593" y="1172363"/>
                    <a:pt x="1172363" y="2095593"/>
                    <a:pt x="1172363" y="3234456"/>
                  </a:cubicBezTo>
                  <a:lnTo>
                    <a:pt x="0" y="3234456"/>
                  </a:lnTo>
                  <a:lnTo>
                    <a:pt x="0" y="3234455"/>
                  </a:lnTo>
                  <a:cubicBezTo>
                    <a:pt x="0" y="1448115"/>
                    <a:pt x="1448115" y="0"/>
                    <a:pt x="3234455" y="0"/>
                  </a:cubicBezTo>
                  <a:close/>
                </a:path>
              </a:pathLst>
            </a:custGeom>
            <a:solidFill>
              <a:schemeClr val="bg1">
                <a:lumMod val="95000"/>
                <a:alpha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DC2D4B17-0EE9-4830-88A6-426D8723EE68}"/>
                </a:ext>
              </a:extLst>
            </p:cNvPr>
            <p:cNvSpPr txBox="1"/>
            <p:nvPr/>
          </p:nvSpPr>
          <p:spPr>
            <a:xfrm>
              <a:off x="2145433" y="2103569"/>
              <a:ext cx="7901134" cy="7901134"/>
            </a:xfrm>
            <a:prstGeom prst="rect">
              <a:avLst/>
            </a:prstGeom>
            <a:noFill/>
          </p:spPr>
          <p:txBody>
            <a:bodyPr wrap="square" rtlCol="0">
              <a:prstTxWarp prst="textArchUp">
                <a:avLst>
                  <a:gd name="adj" fmla="val 10922415"/>
                </a:avLst>
              </a:prstTxWarp>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Digital Security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Digital Identity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a:t>
              </a:r>
              <a:r>
                <a:rPr lang="en-US" sz="2000" b="1" dirty="0">
                  <a:latin typeface="Open Sans" panose="020B0606030504020204" pitchFamily="34" charset="0"/>
                  <a:ea typeface="Open Sans" panose="020B0606030504020204" pitchFamily="34" charset="0"/>
                  <a:cs typeface="Open Sans" panose="020B0606030504020204" pitchFamily="34" charset="0"/>
                </a:rPr>
                <a:t> Anomaly Detection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a:t>
              </a:r>
              <a:r>
                <a:rPr lang="en-US" sz="2000" b="1" dirty="0">
                  <a:latin typeface="Open Sans" panose="020B0606030504020204" pitchFamily="34" charset="0"/>
                  <a:ea typeface="Open Sans" panose="020B0606030504020204" pitchFamily="34" charset="0"/>
                  <a:cs typeface="Open Sans" panose="020B0606030504020204" pitchFamily="34" charset="0"/>
                </a:rPr>
                <a:t> Network Analytics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a:t>
              </a:r>
              <a:r>
                <a:rPr lang="en-US" sz="2000" b="1" dirty="0">
                  <a:latin typeface="Open Sans" panose="020B0606030504020204" pitchFamily="34" charset="0"/>
                  <a:ea typeface="Open Sans" panose="020B0606030504020204" pitchFamily="34" charset="0"/>
                  <a:cs typeface="Open Sans" panose="020B0606030504020204" pitchFamily="34" charset="0"/>
                </a:rPr>
                <a:t> Business Assurance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a:t>
              </a:r>
              <a:r>
                <a:rPr lang="en-US" sz="2000" b="1" dirty="0">
                  <a:latin typeface="Open Sans" panose="020B0606030504020204" pitchFamily="34" charset="0"/>
                  <a:ea typeface="Open Sans" panose="020B0606030504020204" pitchFamily="34" charset="0"/>
                  <a:cs typeface="Open Sans" panose="020B0606030504020204" pitchFamily="34" charset="0"/>
                </a:rPr>
                <a:t> Fraud Management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a:t>
              </a:r>
              <a:r>
                <a:rPr lang="en-US" sz="2000" b="1" dirty="0">
                  <a:latin typeface="Open Sans" panose="020B0606030504020204" pitchFamily="34" charset="0"/>
                  <a:ea typeface="Open Sans" panose="020B0606030504020204" pitchFamily="34" charset="0"/>
                  <a:cs typeface="Open Sans" panose="020B0606030504020204" pitchFamily="34" charset="0"/>
                </a:rPr>
                <a:t> Partner Management </a:t>
              </a:r>
              <a:r>
                <a:rPr lang="en-US" sz="2000" b="1" dirty="0">
                  <a:solidFill>
                    <a:srgbClr val="00A9FF"/>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Augmented  Analytics</a:t>
              </a:r>
            </a:p>
          </p:txBody>
        </p:sp>
      </p:grpSp>
      <p:grpSp>
        <p:nvGrpSpPr>
          <p:cNvPr id="12" name="Group 11">
            <a:extLst>
              <a:ext uri="{FF2B5EF4-FFF2-40B4-BE49-F238E27FC236}">
                <a16:creationId xmlns:a16="http://schemas.microsoft.com/office/drawing/2014/main" id="{6FA14226-301E-429F-9043-2510A4D37033}"/>
              </a:ext>
            </a:extLst>
          </p:cNvPr>
          <p:cNvGrpSpPr/>
          <p:nvPr/>
        </p:nvGrpSpPr>
        <p:grpSpPr>
          <a:xfrm>
            <a:off x="2276331" y="2282068"/>
            <a:ext cx="7629957" cy="7293721"/>
            <a:chOff x="2276331" y="2282068"/>
            <a:chExt cx="7629957" cy="7293721"/>
          </a:xfrm>
        </p:grpSpPr>
        <p:sp>
          <p:nvSpPr>
            <p:cNvPr id="13" name="Freeform: Shape 12">
              <a:extLst>
                <a:ext uri="{FF2B5EF4-FFF2-40B4-BE49-F238E27FC236}">
                  <a16:creationId xmlns:a16="http://schemas.microsoft.com/office/drawing/2014/main" id="{8C27DC71-D9D5-4D63-9CF7-EE2D825126A2}"/>
                </a:ext>
              </a:extLst>
            </p:cNvPr>
            <p:cNvSpPr/>
            <p:nvPr/>
          </p:nvSpPr>
          <p:spPr>
            <a:xfrm>
              <a:off x="2276331" y="2282068"/>
              <a:ext cx="7629957" cy="3883019"/>
            </a:xfrm>
            <a:custGeom>
              <a:avLst/>
              <a:gdLst>
                <a:gd name="connsiteX0" fmla="*/ 3234455 w 6468910"/>
                <a:gd name="connsiteY0" fmla="*/ 0 h 3234456"/>
                <a:gd name="connsiteX1" fmla="*/ 6468910 w 6468910"/>
                <a:gd name="connsiteY1" fmla="*/ 3234455 h 3234456"/>
                <a:gd name="connsiteX2" fmla="*/ 6468910 w 6468910"/>
                <a:gd name="connsiteY2" fmla="*/ 3234456 h 3234456"/>
                <a:gd name="connsiteX3" fmla="*/ 5296549 w 6468910"/>
                <a:gd name="connsiteY3" fmla="*/ 3234456 h 3234456"/>
                <a:gd name="connsiteX4" fmla="*/ 3234456 w 6468910"/>
                <a:gd name="connsiteY4" fmla="*/ 1172363 h 3234456"/>
                <a:gd name="connsiteX5" fmla="*/ 1172363 w 6468910"/>
                <a:gd name="connsiteY5" fmla="*/ 3234456 h 3234456"/>
                <a:gd name="connsiteX6" fmla="*/ 0 w 6468910"/>
                <a:gd name="connsiteY6" fmla="*/ 3234456 h 3234456"/>
                <a:gd name="connsiteX7" fmla="*/ 0 w 6468910"/>
                <a:gd name="connsiteY7" fmla="*/ 3234455 h 3234456"/>
                <a:gd name="connsiteX8" fmla="*/ 3234455 w 6468910"/>
                <a:gd name="connsiteY8" fmla="*/ 0 h 32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910" h="3234456">
                  <a:moveTo>
                    <a:pt x="3234455" y="0"/>
                  </a:moveTo>
                  <a:cubicBezTo>
                    <a:pt x="5020795" y="0"/>
                    <a:pt x="6468910" y="1448115"/>
                    <a:pt x="6468910" y="3234455"/>
                  </a:cubicBezTo>
                  <a:lnTo>
                    <a:pt x="6468910" y="3234456"/>
                  </a:lnTo>
                  <a:lnTo>
                    <a:pt x="5296549" y="3234456"/>
                  </a:lnTo>
                  <a:cubicBezTo>
                    <a:pt x="5296549" y="2095593"/>
                    <a:pt x="4373319" y="1172363"/>
                    <a:pt x="3234456" y="1172363"/>
                  </a:cubicBezTo>
                  <a:cubicBezTo>
                    <a:pt x="2095593" y="1172363"/>
                    <a:pt x="1172363" y="2095593"/>
                    <a:pt x="1172363" y="3234456"/>
                  </a:cubicBezTo>
                  <a:lnTo>
                    <a:pt x="0" y="3234456"/>
                  </a:lnTo>
                  <a:lnTo>
                    <a:pt x="0" y="3234455"/>
                  </a:lnTo>
                  <a:cubicBezTo>
                    <a:pt x="0" y="1448115"/>
                    <a:pt x="1448115" y="0"/>
                    <a:pt x="3234455" y="0"/>
                  </a:cubicBezTo>
                  <a:close/>
                </a:path>
              </a:pathLst>
            </a:custGeom>
            <a:solidFill>
              <a:schemeClr val="bg1">
                <a:lumMod val="85000"/>
                <a:alpha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8175089-513E-4EE7-9F28-9D9B7CBB231B}"/>
                </a:ext>
              </a:extLst>
            </p:cNvPr>
            <p:cNvSpPr txBox="1"/>
            <p:nvPr/>
          </p:nvSpPr>
          <p:spPr>
            <a:xfrm>
              <a:off x="2665055" y="2668177"/>
              <a:ext cx="6901574" cy="6907612"/>
            </a:xfrm>
            <a:prstGeom prst="rect">
              <a:avLst/>
            </a:prstGeom>
            <a:noFill/>
          </p:spPr>
          <p:txBody>
            <a:bodyPr wrap="square" rtlCol="0">
              <a:prstTxWarp prst="textArchUp">
                <a:avLst>
                  <a:gd name="adj" fmla="val 10879382"/>
                </a:avLst>
              </a:prstTxWarp>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Subex Portfolio</a:t>
              </a:r>
            </a:p>
          </p:txBody>
        </p:sp>
      </p:grpSp>
      <p:grpSp>
        <p:nvGrpSpPr>
          <p:cNvPr id="15" name="Group 14">
            <a:extLst>
              <a:ext uri="{FF2B5EF4-FFF2-40B4-BE49-F238E27FC236}">
                <a16:creationId xmlns:a16="http://schemas.microsoft.com/office/drawing/2014/main" id="{D747C848-C141-4DB8-9D8D-0F73284FFF69}"/>
              </a:ext>
            </a:extLst>
          </p:cNvPr>
          <p:cNvGrpSpPr/>
          <p:nvPr/>
        </p:nvGrpSpPr>
        <p:grpSpPr>
          <a:xfrm>
            <a:off x="2861545" y="2951401"/>
            <a:ext cx="6468910" cy="3429088"/>
            <a:chOff x="2861545" y="2951401"/>
            <a:chExt cx="6468910" cy="3429088"/>
          </a:xfrm>
        </p:grpSpPr>
        <p:sp>
          <p:nvSpPr>
            <p:cNvPr id="17" name="Freeform: Shape 16">
              <a:extLst>
                <a:ext uri="{FF2B5EF4-FFF2-40B4-BE49-F238E27FC236}">
                  <a16:creationId xmlns:a16="http://schemas.microsoft.com/office/drawing/2014/main" id="{D0FCCBD5-74EE-4D37-AC42-4A0E0D087E68}"/>
                </a:ext>
              </a:extLst>
            </p:cNvPr>
            <p:cNvSpPr/>
            <p:nvPr/>
          </p:nvSpPr>
          <p:spPr>
            <a:xfrm>
              <a:off x="2861545" y="2951401"/>
              <a:ext cx="6468910" cy="3234456"/>
            </a:xfrm>
            <a:custGeom>
              <a:avLst/>
              <a:gdLst>
                <a:gd name="connsiteX0" fmla="*/ 3234455 w 6468910"/>
                <a:gd name="connsiteY0" fmla="*/ 0 h 3234456"/>
                <a:gd name="connsiteX1" fmla="*/ 6468910 w 6468910"/>
                <a:gd name="connsiteY1" fmla="*/ 3234455 h 3234456"/>
                <a:gd name="connsiteX2" fmla="*/ 6468910 w 6468910"/>
                <a:gd name="connsiteY2" fmla="*/ 3234456 h 3234456"/>
                <a:gd name="connsiteX3" fmla="*/ 5296549 w 6468910"/>
                <a:gd name="connsiteY3" fmla="*/ 3234456 h 3234456"/>
                <a:gd name="connsiteX4" fmla="*/ 3234456 w 6468910"/>
                <a:gd name="connsiteY4" fmla="*/ 1172363 h 3234456"/>
                <a:gd name="connsiteX5" fmla="*/ 1172363 w 6468910"/>
                <a:gd name="connsiteY5" fmla="*/ 3234456 h 3234456"/>
                <a:gd name="connsiteX6" fmla="*/ 0 w 6468910"/>
                <a:gd name="connsiteY6" fmla="*/ 3234456 h 3234456"/>
                <a:gd name="connsiteX7" fmla="*/ 0 w 6468910"/>
                <a:gd name="connsiteY7" fmla="*/ 3234455 h 3234456"/>
                <a:gd name="connsiteX8" fmla="*/ 3234455 w 6468910"/>
                <a:gd name="connsiteY8" fmla="*/ 0 h 32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910" h="3234456">
                  <a:moveTo>
                    <a:pt x="3234455" y="0"/>
                  </a:moveTo>
                  <a:cubicBezTo>
                    <a:pt x="5020795" y="0"/>
                    <a:pt x="6468910" y="1448115"/>
                    <a:pt x="6468910" y="3234455"/>
                  </a:cubicBezTo>
                  <a:lnTo>
                    <a:pt x="6468910" y="3234456"/>
                  </a:lnTo>
                  <a:lnTo>
                    <a:pt x="5296549" y="3234456"/>
                  </a:lnTo>
                  <a:cubicBezTo>
                    <a:pt x="5296549" y="2095593"/>
                    <a:pt x="4373319" y="1172363"/>
                    <a:pt x="3234456" y="1172363"/>
                  </a:cubicBezTo>
                  <a:cubicBezTo>
                    <a:pt x="2095593" y="1172363"/>
                    <a:pt x="1172363" y="2095593"/>
                    <a:pt x="1172363" y="3234456"/>
                  </a:cubicBezTo>
                  <a:lnTo>
                    <a:pt x="0" y="3234456"/>
                  </a:lnTo>
                  <a:lnTo>
                    <a:pt x="0" y="3234455"/>
                  </a:lnTo>
                  <a:cubicBezTo>
                    <a:pt x="0" y="1448115"/>
                    <a:pt x="1448115" y="0"/>
                    <a:pt x="3234455" y="0"/>
                  </a:cubicBezTo>
                  <a:close/>
                </a:path>
              </a:pathLst>
            </a:custGeom>
            <a:solidFill>
              <a:schemeClr val="bg1">
                <a:lumMod val="65000"/>
                <a:alpha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Freeform 5">
              <a:extLst>
                <a:ext uri="{FF2B5EF4-FFF2-40B4-BE49-F238E27FC236}">
                  <a16:creationId xmlns:a16="http://schemas.microsoft.com/office/drawing/2014/main" id="{12A226FA-B6FE-4152-A7F5-A868F765FE98}"/>
                </a:ext>
              </a:extLst>
            </p:cNvPr>
            <p:cNvSpPr>
              <a:spLocks/>
            </p:cNvSpPr>
            <p:nvPr/>
          </p:nvSpPr>
          <p:spPr bwMode="auto">
            <a:xfrm>
              <a:off x="6096001" y="3182307"/>
              <a:ext cx="1500188" cy="1573213"/>
            </a:xfrm>
            <a:custGeom>
              <a:avLst/>
              <a:gdLst>
                <a:gd name="T0" fmla="*/ 0 w 2407"/>
                <a:gd name="T1" fmla="*/ 0 h 2520"/>
                <a:gd name="T2" fmla="*/ 2407 w 2407"/>
                <a:gd name="T3" fmla="*/ 644 h 2520"/>
                <a:gd name="T4" fmla="*/ 1324 w 2407"/>
                <a:gd name="T5" fmla="*/ 2520 h 2520"/>
                <a:gd name="T6" fmla="*/ 0 w 2407"/>
                <a:gd name="T7" fmla="*/ 2166 h 2520"/>
                <a:gd name="T8" fmla="*/ 0 w 2407"/>
                <a:gd name="T9" fmla="*/ 0 h 2520"/>
              </a:gdLst>
              <a:ahLst/>
              <a:cxnLst>
                <a:cxn ang="0">
                  <a:pos x="T0" y="T1"/>
                </a:cxn>
                <a:cxn ang="0">
                  <a:pos x="T2" y="T3"/>
                </a:cxn>
                <a:cxn ang="0">
                  <a:pos x="T4" y="T5"/>
                </a:cxn>
                <a:cxn ang="0">
                  <a:pos x="T6" y="T7"/>
                </a:cxn>
                <a:cxn ang="0">
                  <a:pos x="T8" y="T9"/>
                </a:cxn>
              </a:cxnLst>
              <a:rect l="0" t="0" r="r" b="b"/>
              <a:pathLst>
                <a:path w="2407" h="2520">
                  <a:moveTo>
                    <a:pt x="0" y="0"/>
                  </a:moveTo>
                  <a:cubicBezTo>
                    <a:pt x="845" y="0"/>
                    <a:pt x="1676" y="222"/>
                    <a:pt x="2407" y="644"/>
                  </a:cubicBezTo>
                  <a:lnTo>
                    <a:pt x="1324" y="2520"/>
                  </a:lnTo>
                  <a:cubicBezTo>
                    <a:pt x="922" y="2288"/>
                    <a:pt x="465" y="2166"/>
                    <a:pt x="0" y="2166"/>
                  </a:cubicBez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EAB768E0-E438-40DC-895B-A2773AC358DE}"/>
                </a:ext>
              </a:extLst>
            </p:cNvPr>
            <p:cNvSpPr>
              <a:spLocks/>
            </p:cNvSpPr>
            <p:nvPr/>
          </p:nvSpPr>
          <p:spPr bwMode="auto">
            <a:xfrm>
              <a:off x="6921501" y="3583945"/>
              <a:ext cx="1771650" cy="1776413"/>
            </a:xfrm>
            <a:custGeom>
              <a:avLst/>
              <a:gdLst>
                <a:gd name="T0" fmla="*/ 1083 w 2845"/>
                <a:gd name="T1" fmla="*/ 0 h 2845"/>
                <a:gd name="T2" fmla="*/ 2845 w 2845"/>
                <a:gd name="T3" fmla="*/ 1762 h 2845"/>
                <a:gd name="T4" fmla="*/ 969 w 2845"/>
                <a:gd name="T5" fmla="*/ 2845 h 2845"/>
                <a:gd name="T6" fmla="*/ 0 w 2845"/>
                <a:gd name="T7" fmla="*/ 1876 h 2845"/>
                <a:gd name="T8" fmla="*/ 1083 w 2845"/>
                <a:gd name="T9" fmla="*/ 0 h 2845"/>
              </a:gdLst>
              <a:ahLst/>
              <a:cxnLst>
                <a:cxn ang="0">
                  <a:pos x="T0" y="T1"/>
                </a:cxn>
                <a:cxn ang="0">
                  <a:pos x="T2" y="T3"/>
                </a:cxn>
                <a:cxn ang="0">
                  <a:pos x="T4" y="T5"/>
                </a:cxn>
                <a:cxn ang="0">
                  <a:pos x="T6" y="T7"/>
                </a:cxn>
                <a:cxn ang="0">
                  <a:pos x="T8" y="T9"/>
                </a:cxn>
              </a:cxnLst>
              <a:rect l="0" t="0" r="r" b="b"/>
              <a:pathLst>
                <a:path w="2845" h="2845">
                  <a:moveTo>
                    <a:pt x="1083" y="0"/>
                  </a:moveTo>
                  <a:cubicBezTo>
                    <a:pt x="1815" y="423"/>
                    <a:pt x="2423" y="1031"/>
                    <a:pt x="2845" y="1762"/>
                  </a:cubicBezTo>
                  <a:lnTo>
                    <a:pt x="969" y="2845"/>
                  </a:lnTo>
                  <a:cubicBezTo>
                    <a:pt x="737" y="2443"/>
                    <a:pt x="403" y="2109"/>
                    <a:pt x="0" y="1876"/>
                  </a:cubicBezTo>
                  <a:lnTo>
                    <a:pt x="108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D9437B01-E513-4C72-B6AF-B3FC1F4AB79F}"/>
                </a:ext>
              </a:extLst>
            </p:cNvPr>
            <p:cNvSpPr>
              <a:spLocks/>
            </p:cNvSpPr>
            <p:nvPr/>
          </p:nvSpPr>
          <p:spPr bwMode="auto">
            <a:xfrm>
              <a:off x="7524751" y="4684082"/>
              <a:ext cx="1570038" cy="1501775"/>
            </a:xfrm>
            <a:custGeom>
              <a:avLst/>
              <a:gdLst>
                <a:gd name="T0" fmla="*/ 1876 w 2521"/>
                <a:gd name="T1" fmla="*/ 0 h 2407"/>
                <a:gd name="T2" fmla="*/ 2521 w 2521"/>
                <a:gd name="T3" fmla="*/ 2407 h 2407"/>
                <a:gd name="T4" fmla="*/ 355 w 2521"/>
                <a:gd name="T5" fmla="*/ 2407 h 2407"/>
                <a:gd name="T6" fmla="*/ 0 w 2521"/>
                <a:gd name="T7" fmla="*/ 1083 h 2407"/>
                <a:gd name="T8" fmla="*/ 1876 w 2521"/>
                <a:gd name="T9" fmla="*/ 0 h 2407"/>
              </a:gdLst>
              <a:ahLst/>
              <a:cxnLst>
                <a:cxn ang="0">
                  <a:pos x="T0" y="T1"/>
                </a:cxn>
                <a:cxn ang="0">
                  <a:pos x="T2" y="T3"/>
                </a:cxn>
                <a:cxn ang="0">
                  <a:pos x="T4" y="T5"/>
                </a:cxn>
                <a:cxn ang="0">
                  <a:pos x="T6" y="T7"/>
                </a:cxn>
                <a:cxn ang="0">
                  <a:pos x="T8" y="T9"/>
                </a:cxn>
              </a:cxnLst>
              <a:rect l="0" t="0" r="r" b="b"/>
              <a:pathLst>
                <a:path w="2521" h="2407">
                  <a:moveTo>
                    <a:pt x="1876" y="0"/>
                  </a:moveTo>
                  <a:cubicBezTo>
                    <a:pt x="2299" y="732"/>
                    <a:pt x="2521" y="1562"/>
                    <a:pt x="2521" y="2407"/>
                  </a:cubicBezTo>
                  <a:lnTo>
                    <a:pt x="355" y="2407"/>
                  </a:lnTo>
                  <a:cubicBezTo>
                    <a:pt x="355" y="1942"/>
                    <a:pt x="233" y="1486"/>
                    <a:pt x="0" y="1083"/>
                  </a:cubicBezTo>
                  <a:lnTo>
                    <a:pt x="1876"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9A0C918D-9CC6-4790-BC42-F5C77DD87635}"/>
                </a:ext>
              </a:extLst>
            </p:cNvPr>
            <p:cNvSpPr>
              <a:spLocks/>
            </p:cNvSpPr>
            <p:nvPr/>
          </p:nvSpPr>
          <p:spPr bwMode="auto">
            <a:xfrm>
              <a:off x="3097213" y="4684082"/>
              <a:ext cx="1571625" cy="1501775"/>
            </a:xfrm>
            <a:custGeom>
              <a:avLst/>
              <a:gdLst>
                <a:gd name="T0" fmla="*/ 0 w 2521"/>
                <a:gd name="T1" fmla="*/ 2407 h 2407"/>
                <a:gd name="T2" fmla="*/ 645 w 2521"/>
                <a:gd name="T3" fmla="*/ 0 h 2407"/>
                <a:gd name="T4" fmla="*/ 2521 w 2521"/>
                <a:gd name="T5" fmla="*/ 1083 h 2407"/>
                <a:gd name="T6" fmla="*/ 2166 w 2521"/>
                <a:gd name="T7" fmla="*/ 2407 h 2407"/>
                <a:gd name="T8" fmla="*/ 0 w 2521"/>
                <a:gd name="T9" fmla="*/ 2407 h 2407"/>
              </a:gdLst>
              <a:ahLst/>
              <a:cxnLst>
                <a:cxn ang="0">
                  <a:pos x="T0" y="T1"/>
                </a:cxn>
                <a:cxn ang="0">
                  <a:pos x="T2" y="T3"/>
                </a:cxn>
                <a:cxn ang="0">
                  <a:pos x="T4" y="T5"/>
                </a:cxn>
                <a:cxn ang="0">
                  <a:pos x="T6" y="T7"/>
                </a:cxn>
                <a:cxn ang="0">
                  <a:pos x="T8" y="T9"/>
                </a:cxn>
              </a:cxnLst>
              <a:rect l="0" t="0" r="r" b="b"/>
              <a:pathLst>
                <a:path w="2521" h="2407">
                  <a:moveTo>
                    <a:pt x="0" y="2407"/>
                  </a:moveTo>
                  <a:cubicBezTo>
                    <a:pt x="0" y="1562"/>
                    <a:pt x="222" y="732"/>
                    <a:pt x="645" y="0"/>
                  </a:cubicBezTo>
                  <a:lnTo>
                    <a:pt x="2521" y="1083"/>
                  </a:lnTo>
                  <a:cubicBezTo>
                    <a:pt x="2288" y="1486"/>
                    <a:pt x="2166" y="1942"/>
                    <a:pt x="2166" y="2407"/>
                  </a:cubicBezTo>
                  <a:lnTo>
                    <a:pt x="0" y="2407"/>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BC09B8F3-B86F-4714-A7C8-0C1B099A8E6C}"/>
                </a:ext>
              </a:extLst>
            </p:cNvPr>
            <p:cNvSpPr>
              <a:spLocks/>
            </p:cNvSpPr>
            <p:nvPr/>
          </p:nvSpPr>
          <p:spPr bwMode="auto">
            <a:xfrm>
              <a:off x="3498851" y="3583945"/>
              <a:ext cx="1773238" cy="1776413"/>
            </a:xfrm>
            <a:custGeom>
              <a:avLst/>
              <a:gdLst>
                <a:gd name="T0" fmla="*/ 0 w 2845"/>
                <a:gd name="T1" fmla="*/ 1762 h 2845"/>
                <a:gd name="T2" fmla="*/ 1762 w 2845"/>
                <a:gd name="T3" fmla="*/ 0 h 2845"/>
                <a:gd name="T4" fmla="*/ 2845 w 2845"/>
                <a:gd name="T5" fmla="*/ 1876 h 2845"/>
                <a:gd name="T6" fmla="*/ 1876 w 2845"/>
                <a:gd name="T7" fmla="*/ 2845 h 2845"/>
                <a:gd name="T8" fmla="*/ 0 w 2845"/>
                <a:gd name="T9" fmla="*/ 1762 h 2845"/>
              </a:gdLst>
              <a:ahLst/>
              <a:cxnLst>
                <a:cxn ang="0">
                  <a:pos x="T0" y="T1"/>
                </a:cxn>
                <a:cxn ang="0">
                  <a:pos x="T2" y="T3"/>
                </a:cxn>
                <a:cxn ang="0">
                  <a:pos x="T4" y="T5"/>
                </a:cxn>
                <a:cxn ang="0">
                  <a:pos x="T6" y="T7"/>
                </a:cxn>
                <a:cxn ang="0">
                  <a:pos x="T8" y="T9"/>
                </a:cxn>
              </a:cxnLst>
              <a:rect l="0" t="0" r="r" b="b"/>
              <a:pathLst>
                <a:path w="2845" h="2845">
                  <a:moveTo>
                    <a:pt x="0" y="1762"/>
                  </a:moveTo>
                  <a:cubicBezTo>
                    <a:pt x="422" y="1031"/>
                    <a:pt x="1030" y="423"/>
                    <a:pt x="1762" y="0"/>
                  </a:cubicBezTo>
                  <a:lnTo>
                    <a:pt x="2845" y="1876"/>
                  </a:lnTo>
                  <a:cubicBezTo>
                    <a:pt x="2442" y="2109"/>
                    <a:pt x="2108" y="2443"/>
                    <a:pt x="1876" y="2845"/>
                  </a:cubicBezTo>
                  <a:lnTo>
                    <a:pt x="0" y="1762"/>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92146157-8DEA-4C25-A65E-F6DE420E2276}"/>
                </a:ext>
              </a:extLst>
            </p:cNvPr>
            <p:cNvSpPr>
              <a:spLocks/>
            </p:cNvSpPr>
            <p:nvPr/>
          </p:nvSpPr>
          <p:spPr bwMode="auto">
            <a:xfrm>
              <a:off x="4597401" y="3182307"/>
              <a:ext cx="1498600" cy="1573213"/>
            </a:xfrm>
            <a:custGeom>
              <a:avLst/>
              <a:gdLst>
                <a:gd name="T0" fmla="*/ 0 w 2406"/>
                <a:gd name="T1" fmla="*/ 644 h 2520"/>
                <a:gd name="T2" fmla="*/ 2406 w 2406"/>
                <a:gd name="T3" fmla="*/ 0 h 2520"/>
                <a:gd name="T4" fmla="*/ 2406 w 2406"/>
                <a:gd name="T5" fmla="*/ 2166 h 2520"/>
                <a:gd name="T6" fmla="*/ 1083 w 2406"/>
                <a:gd name="T7" fmla="*/ 2520 h 2520"/>
                <a:gd name="T8" fmla="*/ 0 w 2406"/>
                <a:gd name="T9" fmla="*/ 644 h 2520"/>
              </a:gdLst>
              <a:ahLst/>
              <a:cxnLst>
                <a:cxn ang="0">
                  <a:pos x="T0" y="T1"/>
                </a:cxn>
                <a:cxn ang="0">
                  <a:pos x="T2" y="T3"/>
                </a:cxn>
                <a:cxn ang="0">
                  <a:pos x="T4" y="T5"/>
                </a:cxn>
                <a:cxn ang="0">
                  <a:pos x="T6" y="T7"/>
                </a:cxn>
                <a:cxn ang="0">
                  <a:pos x="T8" y="T9"/>
                </a:cxn>
              </a:cxnLst>
              <a:rect l="0" t="0" r="r" b="b"/>
              <a:pathLst>
                <a:path w="2406" h="2520">
                  <a:moveTo>
                    <a:pt x="0" y="644"/>
                  </a:moveTo>
                  <a:cubicBezTo>
                    <a:pt x="731" y="222"/>
                    <a:pt x="1562" y="0"/>
                    <a:pt x="2406" y="0"/>
                  </a:cubicBezTo>
                  <a:lnTo>
                    <a:pt x="2406" y="2166"/>
                  </a:lnTo>
                  <a:cubicBezTo>
                    <a:pt x="1942" y="2166"/>
                    <a:pt x="1485" y="2288"/>
                    <a:pt x="1083" y="2520"/>
                  </a:cubicBezTo>
                  <a:lnTo>
                    <a:pt x="0" y="644"/>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Shape 23">
              <a:extLst>
                <a:ext uri="{FF2B5EF4-FFF2-40B4-BE49-F238E27FC236}">
                  <a16:creationId xmlns:a16="http://schemas.microsoft.com/office/drawing/2014/main" id="{6A67AC79-19E4-4CC3-ACC0-CABD4AE8AD3B}"/>
                </a:ext>
              </a:extLst>
            </p:cNvPr>
            <p:cNvSpPr/>
            <p:nvPr/>
          </p:nvSpPr>
          <p:spPr>
            <a:xfrm>
              <a:off x="4033907" y="4123764"/>
              <a:ext cx="4124186" cy="2062093"/>
            </a:xfrm>
            <a:custGeom>
              <a:avLst/>
              <a:gdLst>
                <a:gd name="connsiteX0" fmla="*/ 2062093 w 4124186"/>
                <a:gd name="connsiteY0" fmla="*/ 0 h 2062093"/>
                <a:gd name="connsiteX1" fmla="*/ 4124186 w 4124186"/>
                <a:gd name="connsiteY1" fmla="*/ 2062093 h 2062093"/>
                <a:gd name="connsiteX2" fmla="*/ 3711660 w 4124186"/>
                <a:gd name="connsiteY2" fmla="*/ 2062093 h 2062093"/>
                <a:gd name="connsiteX3" fmla="*/ 3228905 w 4124186"/>
                <a:gd name="connsiteY3" fmla="*/ 893977 h 2062093"/>
                <a:gd name="connsiteX4" fmla="*/ 3229087 w 4124186"/>
                <a:gd name="connsiteY4" fmla="*/ 893693 h 2062093"/>
                <a:gd name="connsiteX5" fmla="*/ 2062093 w 4124186"/>
                <a:gd name="connsiteY5" fmla="*/ 410102 h 2062093"/>
                <a:gd name="connsiteX6" fmla="*/ 896253 w 4124186"/>
                <a:gd name="connsiteY6" fmla="*/ 893693 h 2062093"/>
                <a:gd name="connsiteX7" fmla="*/ 895280 w 4124186"/>
                <a:gd name="connsiteY7" fmla="*/ 893977 h 2062093"/>
                <a:gd name="connsiteX8" fmla="*/ 412525 w 4124186"/>
                <a:gd name="connsiteY8" fmla="*/ 2062093 h 2062093"/>
                <a:gd name="connsiteX9" fmla="*/ 0 w 4124186"/>
                <a:gd name="connsiteY9" fmla="*/ 2062093 h 2062093"/>
                <a:gd name="connsiteX10" fmla="*/ 2062093 w 4124186"/>
                <a:gd name="connsiteY10" fmla="*/ 0 h 206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186" h="2062093">
                  <a:moveTo>
                    <a:pt x="2062093" y="0"/>
                  </a:moveTo>
                  <a:cubicBezTo>
                    <a:pt x="3200956" y="0"/>
                    <a:pt x="4124186" y="923230"/>
                    <a:pt x="4124186" y="2062093"/>
                  </a:cubicBezTo>
                  <a:lnTo>
                    <a:pt x="3711660" y="2062093"/>
                  </a:lnTo>
                  <a:cubicBezTo>
                    <a:pt x="3711660" y="1624050"/>
                    <a:pt x="3537868" y="1204102"/>
                    <a:pt x="3228905" y="893977"/>
                  </a:cubicBezTo>
                  <a:lnTo>
                    <a:pt x="3229087" y="893693"/>
                  </a:lnTo>
                  <a:cubicBezTo>
                    <a:pt x="2919425" y="584195"/>
                    <a:pt x="2500105" y="410102"/>
                    <a:pt x="2062093" y="410102"/>
                  </a:cubicBezTo>
                  <a:cubicBezTo>
                    <a:pt x="1624903" y="410102"/>
                    <a:pt x="1205773" y="584195"/>
                    <a:pt x="896253" y="893693"/>
                  </a:cubicBezTo>
                  <a:lnTo>
                    <a:pt x="895280" y="893977"/>
                  </a:lnTo>
                  <a:cubicBezTo>
                    <a:pt x="586317" y="1204102"/>
                    <a:pt x="412525" y="1624050"/>
                    <a:pt x="412525" y="2062093"/>
                  </a:cubicBezTo>
                  <a:lnTo>
                    <a:pt x="0" y="2062093"/>
                  </a:lnTo>
                  <a:cubicBezTo>
                    <a:pt x="0" y="923230"/>
                    <a:pt x="923230" y="0"/>
                    <a:pt x="2062093" y="0"/>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CC9AD09-257C-43AD-B4A6-E5FFFFA77855}"/>
                </a:ext>
              </a:extLst>
            </p:cNvPr>
            <p:cNvSpPr txBox="1"/>
            <p:nvPr/>
          </p:nvSpPr>
          <p:spPr>
            <a:xfrm rot="17023031">
              <a:off x="2946588" y="5297394"/>
              <a:ext cx="1131277" cy="338554"/>
            </a:xfrm>
            <a:prstGeom prst="rect">
              <a:avLst/>
            </a:prstGeom>
            <a:noFill/>
          </p:spPr>
          <p:txBody>
            <a:bodyPr spcFirstLastPara="1" wrap="square" numCol="1" rtlCol="0">
              <a:prstTxWarp prst="textArchUp">
                <a:avLst/>
              </a:prstTxWarp>
              <a:spAutoFit/>
            </a:bodyPr>
            <a:lstStyle>
              <a:defPPr>
                <a:defRPr lang="en-US"/>
              </a:defPPr>
              <a:lvl1pPr algn="ctr">
                <a:defRPr sz="16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Privacy</a:t>
              </a:r>
            </a:p>
          </p:txBody>
        </p:sp>
        <p:sp>
          <p:nvSpPr>
            <p:cNvPr id="26" name="TextBox 25">
              <a:extLst>
                <a:ext uri="{FF2B5EF4-FFF2-40B4-BE49-F238E27FC236}">
                  <a16:creationId xmlns:a16="http://schemas.microsoft.com/office/drawing/2014/main" id="{6C615777-2496-4C4B-B650-73AAAF2E94DB}"/>
                </a:ext>
              </a:extLst>
            </p:cNvPr>
            <p:cNvSpPr txBox="1"/>
            <p:nvPr/>
          </p:nvSpPr>
          <p:spPr>
            <a:xfrm rot="18775102">
              <a:off x="3599334" y="4084407"/>
              <a:ext cx="1245366" cy="338554"/>
            </a:xfrm>
            <a:prstGeom prst="rect">
              <a:avLst/>
            </a:prstGeom>
            <a:noFill/>
          </p:spPr>
          <p:txBody>
            <a:bodyPr spcFirstLastPara="1" wrap="square" numCol="1" rtlCol="0">
              <a:prstTxWarp prst="textArchUp">
                <a:avLst/>
              </a:prstTxWarp>
              <a:spAutoFit/>
            </a:bodyPr>
            <a:lstStyle>
              <a:defPPr>
                <a:defRPr lang="en-US"/>
              </a:defPPr>
              <a:lvl1pPr algn="ctr">
                <a:defRPr sz="1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600" dirty="0">
                  <a:solidFill>
                    <a:schemeClr val="tx1"/>
                  </a:solidFill>
                </a:rPr>
                <a:t>Security</a:t>
              </a:r>
            </a:p>
          </p:txBody>
        </p:sp>
        <p:sp>
          <p:nvSpPr>
            <p:cNvPr id="27" name="TextBox 26">
              <a:extLst>
                <a:ext uri="{FF2B5EF4-FFF2-40B4-BE49-F238E27FC236}">
                  <a16:creationId xmlns:a16="http://schemas.microsoft.com/office/drawing/2014/main" id="{662190F2-D052-4606-846C-D0489A16EBBA}"/>
                </a:ext>
              </a:extLst>
            </p:cNvPr>
            <p:cNvSpPr txBox="1"/>
            <p:nvPr/>
          </p:nvSpPr>
          <p:spPr>
            <a:xfrm rot="4285819">
              <a:off x="7589834" y="5369580"/>
              <a:ext cx="1498599" cy="523220"/>
            </a:xfrm>
            <a:prstGeom prst="rect">
              <a:avLst/>
            </a:prstGeom>
            <a:noFill/>
          </p:spPr>
          <p:txBody>
            <a:bodyPr spcFirstLastPara="1" wrap="square" numCol="1" rtlCol="0">
              <a:prstTxWarp prst="textArchUp">
                <a:avLst/>
              </a:prstTxWarp>
              <a:spAutoFit/>
            </a:bodyPr>
            <a:lstStyle>
              <a:defPPr>
                <a:defRPr lang="en-US"/>
              </a:defPPr>
              <a:lvl1pPr algn="ctr">
                <a:defRPr sz="1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600" dirty="0">
                  <a:solidFill>
                    <a:schemeClr val="tx1"/>
                  </a:solidFill>
                </a:rPr>
                <a:t>Risk </a:t>
              </a:r>
            </a:p>
            <a:p>
              <a:r>
                <a:rPr lang="en-US" sz="1600" dirty="0">
                  <a:solidFill>
                    <a:schemeClr val="tx1"/>
                  </a:solidFill>
                </a:rPr>
                <a:t>Mitigation</a:t>
              </a:r>
            </a:p>
          </p:txBody>
        </p:sp>
        <p:sp>
          <p:nvSpPr>
            <p:cNvPr id="28" name="TextBox 27">
              <a:extLst>
                <a:ext uri="{FF2B5EF4-FFF2-40B4-BE49-F238E27FC236}">
                  <a16:creationId xmlns:a16="http://schemas.microsoft.com/office/drawing/2014/main" id="{B3D92A64-E28C-4CEC-884A-4DD492FD306C}"/>
                </a:ext>
              </a:extLst>
            </p:cNvPr>
            <p:cNvSpPr txBox="1"/>
            <p:nvPr/>
          </p:nvSpPr>
          <p:spPr>
            <a:xfrm rot="2791243">
              <a:off x="6891063" y="4354427"/>
              <a:ext cx="1605325" cy="523220"/>
            </a:xfrm>
            <a:prstGeom prst="rect">
              <a:avLst/>
            </a:prstGeom>
            <a:noFill/>
          </p:spPr>
          <p:txBody>
            <a:bodyPr spcFirstLastPara="1" wrap="square" numCol="1" rtlCol="0">
              <a:prstTxWarp prst="textArchUp">
                <a:avLst/>
              </a:prstTxWarp>
              <a:spAutoFit/>
            </a:bodyPr>
            <a:lstStyle>
              <a:defPPr>
                <a:defRPr lang="en-US"/>
              </a:defPPr>
              <a:lvl1pPr algn="ctr">
                <a:defRPr sz="1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600" dirty="0"/>
                <a:t>Confidence</a:t>
              </a:r>
            </a:p>
            <a:p>
              <a:r>
                <a:rPr lang="en-US" sz="1600" dirty="0"/>
                <a:t>in Data</a:t>
              </a:r>
            </a:p>
          </p:txBody>
        </p:sp>
        <p:sp>
          <p:nvSpPr>
            <p:cNvPr id="29" name="TextBox 28">
              <a:extLst>
                <a:ext uri="{FF2B5EF4-FFF2-40B4-BE49-F238E27FC236}">
                  <a16:creationId xmlns:a16="http://schemas.microsoft.com/office/drawing/2014/main" id="{F44B6DD6-C695-4736-85DA-26196B7E3864}"/>
                </a:ext>
              </a:extLst>
            </p:cNvPr>
            <p:cNvSpPr txBox="1"/>
            <p:nvPr/>
          </p:nvSpPr>
          <p:spPr>
            <a:xfrm rot="952072">
              <a:off x="5759068" y="3491560"/>
              <a:ext cx="1985230" cy="448498"/>
            </a:xfrm>
            <a:prstGeom prst="rect">
              <a:avLst/>
            </a:prstGeom>
            <a:noFill/>
          </p:spPr>
          <p:txBody>
            <a:bodyPr wrap="square" rtlCol="0">
              <a:prstTxWarp prst="textArchUp">
                <a:avLst/>
              </a:prstTxWarp>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Predictability</a:t>
              </a:r>
            </a:p>
          </p:txBody>
        </p:sp>
        <p:sp>
          <p:nvSpPr>
            <p:cNvPr id="30" name="TextBox 29">
              <a:extLst>
                <a:ext uri="{FF2B5EF4-FFF2-40B4-BE49-F238E27FC236}">
                  <a16:creationId xmlns:a16="http://schemas.microsoft.com/office/drawing/2014/main" id="{69C3C510-BA2D-4722-B605-B0F6BBE6A366}"/>
                </a:ext>
              </a:extLst>
            </p:cNvPr>
            <p:cNvSpPr txBox="1"/>
            <p:nvPr/>
          </p:nvSpPr>
          <p:spPr>
            <a:xfrm rot="20596358">
              <a:off x="4725570" y="3460529"/>
              <a:ext cx="1393345" cy="307777"/>
            </a:xfrm>
            <a:prstGeom prst="rect">
              <a:avLst/>
            </a:prstGeom>
            <a:noFill/>
          </p:spPr>
          <p:txBody>
            <a:bodyPr spcFirstLastPara="1" wrap="square" numCol="1" rtlCol="0">
              <a:prstTxWarp prst="textArchUp">
                <a:avLst/>
              </a:prstTxWarp>
              <a:spAutoFit/>
            </a:bodyPr>
            <a:lstStyle>
              <a:defPPr>
                <a:defRPr lang="en-US"/>
              </a:defPPr>
              <a:lvl1pPr algn="ctr">
                <a:defRPr sz="1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600" dirty="0"/>
                <a:t>Identity</a:t>
              </a:r>
            </a:p>
          </p:txBody>
        </p:sp>
        <p:pic>
          <p:nvPicPr>
            <p:cNvPr id="31" name="Graphic 30">
              <a:extLst>
                <a:ext uri="{FF2B5EF4-FFF2-40B4-BE49-F238E27FC236}">
                  <a16:creationId xmlns:a16="http://schemas.microsoft.com/office/drawing/2014/main" id="{2D431F86-45F3-4C97-8F1F-DF84E3FF6C2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3724" y="5379782"/>
              <a:ext cx="548640" cy="548640"/>
            </a:xfrm>
            <a:prstGeom prst="rect">
              <a:avLst/>
            </a:prstGeom>
          </p:spPr>
        </p:pic>
        <p:pic>
          <p:nvPicPr>
            <p:cNvPr id="32" name="Graphic 31">
              <a:extLst>
                <a:ext uri="{FF2B5EF4-FFF2-40B4-BE49-F238E27FC236}">
                  <a16:creationId xmlns:a16="http://schemas.microsoft.com/office/drawing/2014/main" id="{BAC07BC3-C603-4621-B9AD-96488F5EED7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4438" y="4445798"/>
              <a:ext cx="548640" cy="548640"/>
            </a:xfrm>
            <a:prstGeom prst="rect">
              <a:avLst/>
            </a:prstGeom>
          </p:spPr>
        </p:pic>
        <p:pic>
          <p:nvPicPr>
            <p:cNvPr id="33" name="Graphic 32">
              <a:extLst>
                <a:ext uri="{FF2B5EF4-FFF2-40B4-BE49-F238E27FC236}">
                  <a16:creationId xmlns:a16="http://schemas.microsoft.com/office/drawing/2014/main" id="{9AA151F0-07FE-4067-8185-419D5DBE584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15617" y="3878877"/>
              <a:ext cx="548640" cy="548640"/>
            </a:xfrm>
            <a:prstGeom prst="rect">
              <a:avLst/>
            </a:prstGeom>
          </p:spPr>
        </p:pic>
        <p:pic>
          <p:nvPicPr>
            <p:cNvPr id="34" name="Graphic 33">
              <a:extLst>
                <a:ext uri="{FF2B5EF4-FFF2-40B4-BE49-F238E27FC236}">
                  <a16:creationId xmlns:a16="http://schemas.microsoft.com/office/drawing/2014/main" id="{CB80E29C-2C81-40A8-8955-52FE15E3673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5610" y="3934043"/>
              <a:ext cx="548640" cy="548640"/>
            </a:xfrm>
            <a:prstGeom prst="rect">
              <a:avLst/>
            </a:prstGeom>
          </p:spPr>
        </p:pic>
        <p:pic>
          <p:nvPicPr>
            <p:cNvPr id="35" name="Graphic 34" descr="Database">
              <a:extLst>
                <a:ext uri="{FF2B5EF4-FFF2-40B4-BE49-F238E27FC236}">
                  <a16:creationId xmlns:a16="http://schemas.microsoft.com/office/drawing/2014/main" id="{11A3D73B-1221-4105-B34D-98BB1CCDCDC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28073" y="4468413"/>
              <a:ext cx="548640" cy="548640"/>
            </a:xfrm>
            <a:prstGeom prst="rect">
              <a:avLst/>
            </a:prstGeom>
          </p:spPr>
        </p:pic>
        <p:pic>
          <p:nvPicPr>
            <p:cNvPr id="36" name="Graphic 35" descr="Warning">
              <a:extLst>
                <a:ext uri="{FF2B5EF4-FFF2-40B4-BE49-F238E27FC236}">
                  <a16:creationId xmlns:a16="http://schemas.microsoft.com/office/drawing/2014/main" id="{2CB85674-F108-4A93-8A78-1CDAD5C8B14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07038" y="5319829"/>
              <a:ext cx="548640" cy="548640"/>
            </a:xfrm>
            <a:prstGeom prst="rect">
              <a:avLst/>
            </a:prstGeom>
          </p:spPr>
        </p:pic>
      </p:grpSp>
      <p:sp>
        <p:nvSpPr>
          <p:cNvPr id="37" name="Oval 36">
            <a:extLst>
              <a:ext uri="{FF2B5EF4-FFF2-40B4-BE49-F238E27FC236}">
                <a16:creationId xmlns:a16="http://schemas.microsoft.com/office/drawing/2014/main" id="{1B1128F1-19C7-4440-87FE-40B8F0A4AC57}"/>
              </a:ext>
            </a:extLst>
          </p:cNvPr>
          <p:cNvSpPr/>
          <p:nvPr/>
        </p:nvSpPr>
        <p:spPr>
          <a:xfrm>
            <a:off x="1439956" y="6121983"/>
            <a:ext cx="9312088" cy="1277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AA5548F-07B4-4B3C-ABFB-6C2AC7413ECA}"/>
              </a:ext>
            </a:extLst>
          </p:cNvPr>
          <p:cNvGrpSpPr/>
          <p:nvPr/>
        </p:nvGrpSpPr>
        <p:grpSpPr>
          <a:xfrm>
            <a:off x="5263487" y="4847997"/>
            <a:ext cx="1704710" cy="1984182"/>
            <a:chOff x="5263487" y="4847997"/>
            <a:chExt cx="1704710" cy="1984182"/>
          </a:xfrm>
        </p:grpSpPr>
        <p:grpSp>
          <p:nvGrpSpPr>
            <p:cNvPr id="39" name="Group 38">
              <a:extLst>
                <a:ext uri="{FF2B5EF4-FFF2-40B4-BE49-F238E27FC236}">
                  <a16:creationId xmlns:a16="http://schemas.microsoft.com/office/drawing/2014/main" id="{FB1DACD5-7CF1-40CF-BAAB-AB43616361A2}"/>
                </a:ext>
              </a:extLst>
            </p:cNvPr>
            <p:cNvGrpSpPr/>
            <p:nvPr/>
          </p:nvGrpSpPr>
          <p:grpSpPr>
            <a:xfrm>
              <a:off x="5299259" y="4847997"/>
              <a:ext cx="1668938" cy="1984182"/>
              <a:chOff x="4584912" y="2951401"/>
              <a:chExt cx="3429000" cy="4076700"/>
            </a:xfrm>
            <a:solidFill>
              <a:schemeClr val="tx1">
                <a:lumMod val="75000"/>
              </a:schemeClr>
            </a:solidFill>
          </p:grpSpPr>
          <p:sp>
            <p:nvSpPr>
              <p:cNvPr id="41" name="Freeform: Shape 40">
                <a:extLst>
                  <a:ext uri="{FF2B5EF4-FFF2-40B4-BE49-F238E27FC236}">
                    <a16:creationId xmlns:a16="http://schemas.microsoft.com/office/drawing/2014/main" id="{669CC355-EFCA-4CCF-9A38-549CDE1FB279}"/>
                  </a:ext>
                </a:extLst>
              </p:cNvPr>
              <p:cNvSpPr/>
              <p:nvPr/>
            </p:nvSpPr>
            <p:spPr>
              <a:xfrm>
                <a:off x="4584912" y="2951401"/>
                <a:ext cx="3429000" cy="4076700"/>
              </a:xfrm>
              <a:custGeom>
                <a:avLst/>
                <a:gdLst>
                  <a:gd name="connsiteX0" fmla="*/ 3427976 w 3429000"/>
                  <a:gd name="connsiteY0" fmla="*/ 1049731 h 4076700"/>
                  <a:gd name="connsiteX1" fmla="*/ 3423099 w 3429000"/>
                  <a:gd name="connsiteY1" fmla="*/ 737616 h 4076700"/>
                  <a:gd name="connsiteX2" fmla="*/ 3276795 w 3429000"/>
                  <a:gd name="connsiteY2" fmla="*/ 591312 h 4076700"/>
                  <a:gd name="connsiteX3" fmla="*/ 1818632 w 3429000"/>
                  <a:gd name="connsiteY3" fmla="*/ 40234 h 4076700"/>
                  <a:gd name="connsiteX4" fmla="*/ 1613806 w 3429000"/>
                  <a:gd name="connsiteY4" fmla="*/ 40234 h 4076700"/>
                  <a:gd name="connsiteX5" fmla="*/ 155643 w 3429000"/>
                  <a:gd name="connsiteY5" fmla="*/ 591312 h 4076700"/>
                  <a:gd name="connsiteX6" fmla="*/ 9339 w 3429000"/>
                  <a:gd name="connsiteY6" fmla="*/ 737616 h 4076700"/>
                  <a:gd name="connsiteX7" fmla="*/ 4462 w 3429000"/>
                  <a:gd name="connsiteY7" fmla="*/ 1049731 h 4076700"/>
                  <a:gd name="connsiteX8" fmla="*/ 1667451 w 3429000"/>
                  <a:gd name="connsiteY8" fmla="*/ 4068470 h 4076700"/>
                  <a:gd name="connsiteX9" fmla="*/ 1716219 w 3429000"/>
                  <a:gd name="connsiteY9" fmla="*/ 4078224 h 4076700"/>
                  <a:gd name="connsiteX10" fmla="*/ 1764987 w 3429000"/>
                  <a:gd name="connsiteY10" fmla="*/ 4068470 h 4076700"/>
                  <a:gd name="connsiteX11" fmla="*/ 3427976 w 3429000"/>
                  <a:gd name="connsiteY11" fmla="*/ 1049731 h 4076700"/>
                  <a:gd name="connsiteX12" fmla="*/ 1599176 w 3429000"/>
                  <a:gd name="connsiteY12" fmla="*/ 2468880 h 4076700"/>
                  <a:gd name="connsiteX13" fmla="*/ 1496763 w 3429000"/>
                  <a:gd name="connsiteY13" fmla="*/ 2507894 h 4076700"/>
                  <a:gd name="connsiteX14" fmla="*/ 1491886 w 3429000"/>
                  <a:gd name="connsiteY14" fmla="*/ 2507894 h 4076700"/>
                  <a:gd name="connsiteX15" fmla="*/ 1389473 w 3429000"/>
                  <a:gd name="connsiteY15" fmla="*/ 2459126 h 4076700"/>
                  <a:gd name="connsiteX16" fmla="*/ 935931 w 3429000"/>
                  <a:gd name="connsiteY16" fmla="*/ 1956816 h 4076700"/>
                  <a:gd name="connsiteX17" fmla="*/ 1155387 w 3429000"/>
                  <a:gd name="connsiteY17" fmla="*/ 1761744 h 4076700"/>
                  <a:gd name="connsiteX18" fmla="*/ 1511393 w 3429000"/>
                  <a:gd name="connsiteY18" fmla="*/ 2156765 h 4076700"/>
                  <a:gd name="connsiteX19" fmla="*/ 2301435 w 3429000"/>
                  <a:gd name="connsiteY19" fmla="*/ 1405738 h 4076700"/>
                  <a:gd name="connsiteX20" fmla="*/ 2501384 w 3429000"/>
                  <a:gd name="connsiteY20" fmla="*/ 1620317 h 4076700"/>
                  <a:gd name="connsiteX21" fmla="*/ 1599176 w 3429000"/>
                  <a:gd name="connsiteY21" fmla="*/ 2468880 h 40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9000" h="4076700">
                    <a:moveTo>
                      <a:pt x="3427976" y="1049731"/>
                    </a:moveTo>
                    <a:cubicBezTo>
                      <a:pt x="3423099" y="942442"/>
                      <a:pt x="3423099" y="840029"/>
                      <a:pt x="3423099" y="737616"/>
                    </a:cubicBezTo>
                    <a:cubicBezTo>
                      <a:pt x="3423099" y="654710"/>
                      <a:pt x="3359700" y="591312"/>
                      <a:pt x="3276795" y="591312"/>
                    </a:cubicBezTo>
                    <a:cubicBezTo>
                      <a:pt x="2667195" y="591312"/>
                      <a:pt x="2203899" y="415747"/>
                      <a:pt x="1818632" y="40234"/>
                    </a:cubicBezTo>
                    <a:cubicBezTo>
                      <a:pt x="1760110" y="-13411"/>
                      <a:pt x="1672328" y="-13411"/>
                      <a:pt x="1613806" y="40234"/>
                    </a:cubicBezTo>
                    <a:cubicBezTo>
                      <a:pt x="1228539" y="415747"/>
                      <a:pt x="765243" y="591312"/>
                      <a:pt x="155643" y="591312"/>
                    </a:cubicBezTo>
                    <a:cubicBezTo>
                      <a:pt x="72737" y="591312"/>
                      <a:pt x="9339" y="654710"/>
                      <a:pt x="9339" y="737616"/>
                    </a:cubicBezTo>
                    <a:cubicBezTo>
                      <a:pt x="9339" y="840029"/>
                      <a:pt x="9339" y="942442"/>
                      <a:pt x="4462" y="1049731"/>
                    </a:cubicBezTo>
                    <a:cubicBezTo>
                      <a:pt x="-15045" y="2073859"/>
                      <a:pt x="-44306" y="3478378"/>
                      <a:pt x="1667451" y="4068470"/>
                    </a:cubicBezTo>
                    <a:lnTo>
                      <a:pt x="1716219" y="4078224"/>
                    </a:lnTo>
                    <a:lnTo>
                      <a:pt x="1764987" y="4068470"/>
                    </a:lnTo>
                    <a:cubicBezTo>
                      <a:pt x="3471867" y="3478378"/>
                      <a:pt x="3447483" y="2078736"/>
                      <a:pt x="3427976" y="1049731"/>
                    </a:cubicBezTo>
                    <a:close/>
                    <a:moveTo>
                      <a:pt x="1599176" y="2468880"/>
                    </a:moveTo>
                    <a:cubicBezTo>
                      <a:pt x="1569915" y="2493264"/>
                      <a:pt x="1535777" y="2507894"/>
                      <a:pt x="1496763" y="2507894"/>
                    </a:cubicBezTo>
                    <a:lnTo>
                      <a:pt x="1491886" y="2507894"/>
                    </a:lnTo>
                    <a:cubicBezTo>
                      <a:pt x="1452872" y="2507894"/>
                      <a:pt x="1413857" y="2488387"/>
                      <a:pt x="1389473" y="2459126"/>
                    </a:cubicBezTo>
                    <a:lnTo>
                      <a:pt x="935931" y="1956816"/>
                    </a:lnTo>
                    <a:lnTo>
                      <a:pt x="1155387" y="1761744"/>
                    </a:lnTo>
                    <a:lnTo>
                      <a:pt x="1511393" y="2156765"/>
                    </a:lnTo>
                    <a:lnTo>
                      <a:pt x="2301435" y="1405738"/>
                    </a:lnTo>
                    <a:lnTo>
                      <a:pt x="2501384" y="1620317"/>
                    </a:lnTo>
                    <a:lnTo>
                      <a:pt x="1599176" y="2468880"/>
                    </a:lnTo>
                    <a:close/>
                  </a:path>
                </a:pathLst>
              </a:custGeom>
              <a:grpFill/>
              <a:ln w="9525" cap="flat">
                <a:noFill/>
                <a:prstDash val="solid"/>
                <a:miter/>
              </a:ln>
            </p:spPr>
            <p:txBody>
              <a:bodyPr rtlCol="0" anchor="ctr"/>
              <a:lstStyle/>
              <a:p>
                <a:endParaRPr lang="en-US"/>
              </a:p>
            </p:txBody>
          </p:sp>
          <p:sp>
            <p:nvSpPr>
              <p:cNvPr id="42" name="Rectangle 41">
                <a:extLst>
                  <a:ext uri="{FF2B5EF4-FFF2-40B4-BE49-F238E27FC236}">
                    <a16:creationId xmlns:a16="http://schemas.microsoft.com/office/drawing/2014/main" id="{1F45DA6A-E85D-4666-9A08-8497FD0A2B2D}"/>
                  </a:ext>
                </a:extLst>
              </p:cNvPr>
              <p:cNvSpPr/>
              <p:nvPr/>
            </p:nvSpPr>
            <p:spPr>
              <a:xfrm>
                <a:off x="5272089" y="4202914"/>
                <a:ext cx="2108481" cy="13664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4151790-9B27-419B-BFB4-1BE13721CF8C}"/>
                </a:ext>
              </a:extLst>
            </p:cNvPr>
            <p:cNvSpPr txBox="1"/>
            <p:nvPr/>
          </p:nvSpPr>
          <p:spPr>
            <a:xfrm>
              <a:off x="5263487" y="5486152"/>
              <a:ext cx="1704710" cy="830997"/>
            </a:xfrm>
            <a:prstGeom prst="rect">
              <a:avLst/>
            </a:prstGeom>
            <a:noFill/>
          </p:spPr>
          <p:txBody>
            <a:bodyPr wrap="square" rtlCol="0">
              <a:spAutoFit/>
            </a:bodyPr>
            <a:lstStyle/>
            <a:p>
              <a:pPr algn="ctr"/>
              <a:r>
                <a:rPr lang="en-US" sz="2400" b="1" dirty="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Digital Trust</a:t>
              </a:r>
            </a:p>
          </p:txBody>
        </p:sp>
      </p:grpSp>
    </p:spTree>
    <p:extLst>
      <p:ext uri="{BB962C8B-B14F-4D97-AF65-F5344CB8AC3E}">
        <p14:creationId xmlns:p14="http://schemas.microsoft.com/office/powerpoint/2010/main" val="2917538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ubex Theme">
      <a:dk1>
        <a:srgbClr val="595959"/>
      </a:dk1>
      <a:lt1>
        <a:sysClr val="window" lastClr="FFFFFF"/>
      </a:lt1>
      <a:dk2>
        <a:srgbClr val="00A1D6"/>
      </a:dk2>
      <a:lt2>
        <a:srgbClr val="8EC35C"/>
      </a:lt2>
      <a:accent1>
        <a:srgbClr val="060059"/>
      </a:accent1>
      <a:accent2>
        <a:srgbClr val="FFC41D"/>
      </a:accent2>
      <a:accent3>
        <a:srgbClr val="4315EA"/>
      </a:accent3>
      <a:accent4>
        <a:srgbClr val="00A9FF"/>
      </a:accent4>
      <a:accent5>
        <a:srgbClr val="A7CF14"/>
      </a:accent5>
      <a:accent6>
        <a:srgbClr val="00D7DC"/>
      </a:accent6>
      <a:hlink>
        <a:srgbClr val="00A1D6"/>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a:latin typeface="Product Sans" panose="020B040303050204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940DC98C4DD940A87C4155C1C1BC6C" ma:contentTypeVersion="8" ma:contentTypeDescription="Create a new document." ma:contentTypeScope="" ma:versionID="96dfa4450bd16a4d6ef186c3dda152d2">
  <xsd:schema xmlns:xsd="http://www.w3.org/2001/XMLSchema" xmlns:xs="http://www.w3.org/2001/XMLSchema" xmlns:p="http://schemas.microsoft.com/office/2006/metadata/properties" xmlns:ns3="b82a5154-dd0a-4d7e-aa15-45ca9a012527" targetNamespace="http://schemas.microsoft.com/office/2006/metadata/properties" ma:root="true" ma:fieldsID="0d5244fb9becc1e8209a57fc582b54bb" ns3:_="">
    <xsd:import namespace="b82a5154-dd0a-4d7e-aa15-45ca9a0125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a5154-dd0a-4d7e-aa15-45ca9a0125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A4D9E-ECEB-4C78-99A1-DD3D81CE33CF}">
  <ds:schemaRefs>
    <ds:schemaRef ds:uri="http://schemas.microsoft.com/sharepoint/v3/contenttype/forms"/>
  </ds:schemaRefs>
</ds:datastoreItem>
</file>

<file path=customXml/itemProps2.xml><?xml version="1.0" encoding="utf-8"?>
<ds:datastoreItem xmlns:ds="http://schemas.openxmlformats.org/officeDocument/2006/customXml" ds:itemID="{428737F1-8D10-40C8-B9B7-339C8E3A2890}">
  <ds:schemaRefs>
    <ds:schemaRef ds:uri="http://purl.org/dc/elements/1.1/"/>
    <ds:schemaRef ds:uri="http://schemas.microsoft.com/office/2006/documentManagement/types"/>
    <ds:schemaRef ds:uri="http://purl.org/dc/dcmitype/"/>
    <ds:schemaRef ds:uri="b82a5154-dd0a-4d7e-aa15-45ca9a012527"/>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CE03968-8F62-4474-A604-3F0206BBF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a5154-dd0a-4d7e-aa15-45ca9a012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4035</TotalTime>
  <Words>1983</Words>
  <Application>Microsoft Office PowerPoint</Application>
  <PresentationFormat>Widescreen</PresentationFormat>
  <Paragraphs>437</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Levenim MT</vt:lpstr>
      <vt:lpstr>Open Sans</vt:lpstr>
      <vt:lpstr>Product Sans</vt:lpstr>
      <vt:lpstr>Tunga</vt:lpstr>
      <vt:lpstr>Wingdings</vt:lpstr>
      <vt:lpstr>Office Theme</vt:lpstr>
      <vt:lpstr>Subex Limited</vt:lpstr>
      <vt:lpstr>PowerPoint Presentation</vt:lpstr>
      <vt:lpstr>Agenda</vt:lpstr>
      <vt:lpstr>Company Overview </vt:lpstr>
      <vt:lpstr>Snapshot</vt:lpstr>
      <vt:lpstr>Subex Today </vt:lpstr>
      <vt:lpstr>Vision Statement</vt:lpstr>
      <vt:lpstr>3 Horizon Strategy for Growth</vt:lpstr>
      <vt:lpstr>Subex – Partner for Digital Trust </vt:lpstr>
      <vt:lpstr>Investment Rationale </vt:lpstr>
      <vt:lpstr>Quarterly Financial Performance </vt:lpstr>
      <vt:lpstr>Financial Highlights – Q4FY20</vt:lpstr>
      <vt:lpstr>Financial Highlights – FY20</vt:lpstr>
      <vt:lpstr>Financial Summary – Q4FY20 </vt:lpstr>
      <vt:lpstr>Revenue Metrices – Q4FY20 </vt:lpstr>
      <vt:lpstr>Operating Metrices – Q4FY20 </vt:lpstr>
      <vt:lpstr>Free Cash Flow Overview</vt:lpstr>
      <vt:lpstr>Consolidated Financial Performance – Q4FY20</vt:lpstr>
      <vt:lpstr>Consolidated Financial Performance – FY20</vt:lpstr>
      <vt:lpstr>Key Clients </vt:lpstr>
      <vt:lpstr>Executive Management Team </vt:lpstr>
      <vt:lpstr>Executive Management Team </vt:lpstr>
      <vt:lpstr>Awards &amp; Recognition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Subex Limited</dc:title>
  <dc:creator>Asha Gupta</dc:creator>
  <cp:lastModifiedBy>Himanshu Singhal</cp:lastModifiedBy>
  <cp:revision>282</cp:revision>
  <dcterms:created xsi:type="dcterms:W3CDTF">2019-07-04T21:05:27Z</dcterms:created>
  <dcterms:modified xsi:type="dcterms:W3CDTF">2020-05-11T17:07:32Z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0x01010069940DC98C4DD940A87C4155C1C1BC6C</vt:lpwstr>
  </property>
</Properties>
</file>